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theme/theme3.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4.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4"/>
    <p:sldMasterId id="2147483683" r:id="rId5"/>
    <p:sldMasterId id="2147483696" r:id="rId6"/>
    <p:sldMasterId id="2147483698" r:id="rId7"/>
    <p:sldMasterId id="2147483701" r:id="rId8"/>
  </p:sldMasterIdLst>
  <p:notesMasterIdLst>
    <p:notesMasterId r:id="rId20"/>
  </p:notesMasterIdLst>
  <p:handoutMasterIdLst>
    <p:handoutMasterId r:id="rId21"/>
  </p:handoutMasterIdLst>
  <p:sldIdLst>
    <p:sldId id="321" r:id="rId9"/>
    <p:sldId id="311" r:id="rId10"/>
    <p:sldId id="312" r:id="rId11"/>
    <p:sldId id="313" r:id="rId12"/>
    <p:sldId id="314" r:id="rId13"/>
    <p:sldId id="315" r:id="rId14"/>
    <p:sldId id="316" r:id="rId15"/>
    <p:sldId id="317" r:id="rId16"/>
    <p:sldId id="318" r:id="rId17"/>
    <p:sldId id="319" r:id="rId18"/>
    <p:sldId id="320" r:id="rId19"/>
  </p:sldIdLst>
  <p:sldSz cx="9144000" cy="6858000" type="screen4x3"/>
  <p:notesSz cx="6858000" cy="9144000"/>
  <p:defaultTextStyle>
    <a:defPPr>
      <a:defRPr lang="it-IT"/>
    </a:defPPr>
    <a:lvl1pPr marL="0" algn="l" defTabSz="914400" rtl="0" eaLnBrk="1" latinLnBrk="0" hangingPunct="1">
      <a:defRPr lang="it-IT" sz="1800" kern="1200">
        <a:solidFill>
          <a:schemeClr val="tx1"/>
        </a:solidFill>
        <a:latin typeface="+mn-lt"/>
        <a:ea typeface="+mn-ea"/>
        <a:cs typeface="+mn-cs"/>
      </a:defRPr>
    </a:lvl1pPr>
    <a:lvl2pPr marL="457200" algn="l" defTabSz="914400" rtl="0" eaLnBrk="1" latinLnBrk="0" hangingPunct="1">
      <a:defRPr lang="it-IT" sz="1800" kern="1200">
        <a:solidFill>
          <a:schemeClr val="tx1"/>
        </a:solidFill>
        <a:latin typeface="+mn-lt"/>
        <a:ea typeface="+mn-ea"/>
        <a:cs typeface="+mn-cs"/>
      </a:defRPr>
    </a:lvl2pPr>
    <a:lvl3pPr marL="914400" algn="l" defTabSz="914400" rtl="0" eaLnBrk="1" latinLnBrk="0" hangingPunct="1">
      <a:defRPr lang="it-IT" sz="1800" kern="1200">
        <a:solidFill>
          <a:schemeClr val="tx1"/>
        </a:solidFill>
        <a:latin typeface="+mn-lt"/>
        <a:ea typeface="+mn-ea"/>
        <a:cs typeface="+mn-cs"/>
      </a:defRPr>
    </a:lvl3pPr>
    <a:lvl4pPr marL="1371600" algn="l" defTabSz="914400" rtl="0" eaLnBrk="1" latinLnBrk="0" hangingPunct="1">
      <a:defRPr lang="it-IT" sz="1800" kern="1200">
        <a:solidFill>
          <a:schemeClr val="tx1"/>
        </a:solidFill>
        <a:latin typeface="+mn-lt"/>
        <a:ea typeface="+mn-ea"/>
        <a:cs typeface="+mn-cs"/>
      </a:defRPr>
    </a:lvl4pPr>
    <a:lvl5pPr marL="1828800" algn="l" defTabSz="914400" rtl="0" eaLnBrk="1" latinLnBrk="0" hangingPunct="1">
      <a:defRPr lang="it-IT" sz="1800" kern="1200">
        <a:solidFill>
          <a:schemeClr val="tx1"/>
        </a:solidFill>
        <a:latin typeface="+mn-lt"/>
        <a:ea typeface="+mn-ea"/>
        <a:cs typeface="+mn-cs"/>
      </a:defRPr>
    </a:lvl5pPr>
    <a:lvl6pPr marL="2286000" algn="l" defTabSz="914400" rtl="0" eaLnBrk="1" latinLnBrk="0" hangingPunct="1">
      <a:defRPr lang="it-IT" sz="1800" kern="1200">
        <a:solidFill>
          <a:schemeClr val="tx1"/>
        </a:solidFill>
        <a:latin typeface="+mn-lt"/>
        <a:ea typeface="+mn-ea"/>
        <a:cs typeface="+mn-cs"/>
      </a:defRPr>
    </a:lvl6pPr>
    <a:lvl7pPr marL="2743200" algn="l" defTabSz="914400" rtl="0" eaLnBrk="1" latinLnBrk="0" hangingPunct="1">
      <a:defRPr lang="it-IT" sz="1800" kern="1200">
        <a:solidFill>
          <a:schemeClr val="tx1"/>
        </a:solidFill>
        <a:latin typeface="+mn-lt"/>
        <a:ea typeface="+mn-ea"/>
        <a:cs typeface="+mn-cs"/>
      </a:defRPr>
    </a:lvl7pPr>
    <a:lvl8pPr marL="3200400" algn="l" defTabSz="914400" rtl="0" eaLnBrk="1" latinLnBrk="0" hangingPunct="1">
      <a:defRPr lang="it-IT" sz="1800" kern="1200">
        <a:solidFill>
          <a:schemeClr val="tx1"/>
        </a:solidFill>
        <a:latin typeface="+mn-lt"/>
        <a:ea typeface="+mn-ea"/>
        <a:cs typeface="+mn-cs"/>
      </a:defRPr>
    </a:lvl8pPr>
    <a:lvl9pPr marL="3657600" algn="l" defTabSz="914400" rtl="0" eaLnBrk="1" latinLnBrk="0" hangingPunct="1">
      <a:defRPr lang="it-IT"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zione predefinita" id="{779CC93D-E52E-4D84-901B-11D7331DD495}">
          <p14:sldIdLst>
            <p14:sldId id="321"/>
            <p14:sldId id="311"/>
            <p14:sldId id="312"/>
            <p14:sldId id="313"/>
            <p14:sldId id="314"/>
            <p14:sldId id="315"/>
            <p14:sldId id="316"/>
            <p14:sldId id="317"/>
            <p14:sldId id="318"/>
            <p14:sldId id="319"/>
            <p14:sldId id="320"/>
          </p14:sldIdLst>
        </p14:section>
      </p14:sectionLst>
    </p:ex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ozza Giuliano" initials="PG" lastIdx="4" clrIdx="0">
    <p:extLst>
      <p:ext uri="{19B8F6BF-5375-455C-9EA6-DF929625EA0E}">
        <p15:presenceInfo xmlns:p15="http://schemas.microsoft.com/office/powerpoint/2012/main" userId="S::giuliano.pozza@unicatt.it::3064e569-9100-49e2-beee-4d5db833818b" providerId="AD"/>
      </p:ext>
    </p:extLst>
  </p:cmAuthor>
  <p:cmAuthor id="2" name="Colombo Filippo" initials="CF" lastIdx="1" clrIdx="1">
    <p:extLst>
      <p:ext uri="{19B8F6BF-5375-455C-9EA6-DF929625EA0E}">
        <p15:presenceInfo xmlns:p15="http://schemas.microsoft.com/office/powerpoint/2012/main" userId="S::filippo.colombo@unicatt.it::9c33bb34-0928-42b8-ae04-eb4e6c15e80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3300"/>
    <a:srgbClr val="3A6985"/>
    <a:srgbClr val="F9F9F9"/>
    <a:srgbClr val="FFFF66"/>
    <a:srgbClr val="009ED6"/>
  </p:clrMru>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Stile scuro 1 - Color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2833802-FEF1-4C79-8D5D-14CF1EAF98D9}" styleName="Stile chiaro 2 - Colore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114" autoAdjust="0"/>
    <p:restoredTop sz="94826" autoAdjust="0"/>
  </p:normalViewPr>
  <p:slideViewPr>
    <p:cSldViewPr snapToGrid="0">
      <p:cViewPr varScale="1">
        <p:scale>
          <a:sx n="68" d="100"/>
          <a:sy n="68" d="100"/>
        </p:scale>
        <p:origin x="552" y="58"/>
      </p:cViewPr>
      <p:guideLst>
        <p:guide orient="horz" pos="2160"/>
        <p:guide pos="2880"/>
      </p:guideLst>
    </p:cSldViewPr>
  </p:slideViewPr>
  <p:outlineViewPr>
    <p:cViewPr>
      <p:scale>
        <a:sx n="33" d="100"/>
        <a:sy n="33" d="100"/>
      </p:scale>
      <p:origin x="0" y="-5682"/>
    </p:cViewPr>
  </p:outlineViewPr>
  <p:notesTextViewPr>
    <p:cViewPr>
      <p:scale>
        <a:sx n="1" d="1"/>
        <a:sy n="1" d="1"/>
      </p:scale>
      <p:origin x="0" y="0"/>
    </p:cViewPr>
  </p:notesTextViewPr>
  <p:sorterViewPr>
    <p:cViewPr>
      <p:scale>
        <a:sx n="100" d="100"/>
        <a:sy n="100" d="100"/>
      </p:scale>
      <p:origin x="0" y="0"/>
    </p:cViewPr>
  </p:sorterViewPr>
  <p:notesViewPr>
    <p:cSldViewPr snapToGrid="0">
      <p:cViewPr>
        <p:scale>
          <a:sx n="1" d="2"/>
          <a:sy n="1" d="2"/>
        </p:scale>
        <p:origin x="4632" y="102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presProps" Target="presProps.xml"/><Relationship Id="rId10" Type="http://schemas.openxmlformats.org/officeDocument/2006/relationships/slide" Target="slides/slide2.xml"/><Relationship Id="rId19" Type="http://schemas.openxmlformats.org/officeDocument/2006/relationships/slide" Target="slides/slide11.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latinLnBrk="0">
              <a:defRPr lang="it-IT" sz="1200"/>
            </a:lvl1pPr>
          </a:lstStyle>
          <a:p>
            <a:endParaRPr lang="it-IT"/>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latinLnBrk="0">
              <a:defRPr lang="it-IT" sz="1200"/>
            </a:lvl1pPr>
          </a:lstStyle>
          <a:p>
            <a:fld id="{D83FDC75-7F73-4A4A-A77C-09AADF00E0EA}" type="datetimeFigureOut">
              <a:rPr lang="it-IT" smtClean="0"/>
              <a:pPr/>
              <a:t>20/03/2022</a:t>
            </a:fld>
            <a:endParaRPr lang="it-IT"/>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latinLnBrk="0">
              <a:defRPr lang="it-IT" sz="1200"/>
            </a:lvl1pPr>
          </a:lstStyle>
          <a:p>
            <a:endParaRPr lang="it-IT"/>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latinLnBrk="0">
              <a:defRPr lang="it-IT" sz="1200"/>
            </a:lvl1pPr>
          </a:lstStyle>
          <a:p>
            <a:fld id="{459226BF-1F13-42D3-80DC-373E7ADD1EBC}" type="slidenum">
              <a:rPr lang="it-IT" smtClean="0"/>
              <a:pPr/>
              <a:t>‹N›</a:t>
            </a:fld>
            <a:endParaRPr lang="it-IT"/>
          </a:p>
        </p:txBody>
      </p:sp>
    </p:spTree>
    <p:extLst>
      <p:ext uri="{BB962C8B-B14F-4D97-AF65-F5344CB8AC3E}">
        <p14:creationId xmlns:p14="http://schemas.microsoft.com/office/powerpoint/2010/main" val="17065081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latinLnBrk="0">
              <a:defRPr lang="it-IT" sz="1200"/>
            </a:lvl1pPr>
          </a:lstStyle>
          <a:p>
            <a:endParaRPr lang="it-IT"/>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latinLnBrk="0">
              <a:defRPr lang="it-IT" sz="1200"/>
            </a:lvl1pPr>
          </a:lstStyle>
          <a:p>
            <a:fld id="{48AEF76B-3757-4A0B-AF93-28494465C1DD}" type="datetimeFigureOut">
              <a:pPr/>
              <a:t>20/03/2022</a:t>
            </a:fld>
            <a:endParaRPr lang="it-IT"/>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latinLnBrk="0">
              <a:defRPr lang="it-IT" sz="1200"/>
            </a:lvl1pPr>
          </a:lstStyle>
          <a:p>
            <a:endParaRPr lang="it-IT"/>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latinLnBrk="0">
              <a:defRPr lang="it-IT" sz="1200"/>
            </a:lvl1pPr>
          </a:lstStyle>
          <a:p>
            <a:fld id="{75693FD4-8F83-4EF7-AC3F-0DC0388986B0}" type="slidenum">
              <a:pPr/>
              <a:t>‹N›</a:t>
            </a:fld>
            <a:endParaRPr lang="it-IT"/>
          </a:p>
        </p:txBody>
      </p:sp>
    </p:spTree>
    <p:extLst>
      <p:ext uri="{BB962C8B-B14F-4D97-AF65-F5344CB8AC3E}">
        <p14:creationId xmlns:p14="http://schemas.microsoft.com/office/powerpoint/2010/main" val="275672594"/>
      </p:ext>
    </p:extLst>
  </p:cSld>
  <p:clrMap bg1="lt1" tx1="dk1" bg2="lt2" tx2="dk2" accent1="accent1" accent2="accent2" accent3="accent3" accent4="accent4" accent5="accent5" accent6="accent6" hlink="hlink" folHlink="folHlink"/>
  <p:notesStyle>
    <a:lvl1pPr marL="0" algn="l" defTabSz="914400" rtl="0" eaLnBrk="1" latinLnBrk="0" hangingPunct="1">
      <a:defRPr lang="it-IT" sz="1200" kern="1200">
        <a:solidFill>
          <a:schemeClr val="tx1"/>
        </a:solidFill>
        <a:latin typeface="+mn-lt"/>
        <a:ea typeface="+mn-ea"/>
        <a:cs typeface="+mn-cs"/>
      </a:defRPr>
    </a:lvl1pPr>
    <a:lvl2pPr marL="457200" algn="l" defTabSz="914400" rtl="0" eaLnBrk="1" latinLnBrk="0" hangingPunct="1">
      <a:defRPr lang="it-IT" sz="1200" kern="1200">
        <a:solidFill>
          <a:schemeClr val="tx1"/>
        </a:solidFill>
        <a:latin typeface="+mn-lt"/>
        <a:ea typeface="+mn-ea"/>
        <a:cs typeface="+mn-cs"/>
      </a:defRPr>
    </a:lvl2pPr>
    <a:lvl3pPr marL="914400" algn="l" defTabSz="914400" rtl="0" eaLnBrk="1" latinLnBrk="0" hangingPunct="1">
      <a:defRPr lang="it-IT" sz="1200" kern="1200">
        <a:solidFill>
          <a:schemeClr val="tx1"/>
        </a:solidFill>
        <a:latin typeface="+mn-lt"/>
        <a:ea typeface="+mn-ea"/>
        <a:cs typeface="+mn-cs"/>
      </a:defRPr>
    </a:lvl3pPr>
    <a:lvl4pPr marL="1371600" algn="l" defTabSz="914400" rtl="0" eaLnBrk="1" latinLnBrk="0" hangingPunct="1">
      <a:defRPr lang="it-IT" sz="1200" kern="1200">
        <a:solidFill>
          <a:schemeClr val="tx1"/>
        </a:solidFill>
        <a:latin typeface="+mn-lt"/>
        <a:ea typeface="+mn-ea"/>
        <a:cs typeface="+mn-cs"/>
      </a:defRPr>
    </a:lvl4pPr>
    <a:lvl5pPr marL="1828800" algn="l" defTabSz="914400" rtl="0" eaLnBrk="1" latinLnBrk="0" hangingPunct="1">
      <a:defRPr lang="it-IT" sz="1200" kern="1200">
        <a:solidFill>
          <a:schemeClr val="tx1"/>
        </a:solidFill>
        <a:latin typeface="+mn-lt"/>
        <a:ea typeface="+mn-ea"/>
        <a:cs typeface="+mn-cs"/>
      </a:defRPr>
    </a:lvl5pPr>
    <a:lvl6pPr marL="2286000" algn="l" defTabSz="914400" rtl="0" eaLnBrk="1" latinLnBrk="0" hangingPunct="1">
      <a:defRPr lang="it-IT" sz="1200" kern="1200">
        <a:solidFill>
          <a:schemeClr val="tx1"/>
        </a:solidFill>
        <a:latin typeface="+mn-lt"/>
        <a:ea typeface="+mn-ea"/>
        <a:cs typeface="+mn-cs"/>
      </a:defRPr>
    </a:lvl6pPr>
    <a:lvl7pPr marL="2743200" algn="l" defTabSz="914400" rtl="0" eaLnBrk="1" latinLnBrk="0" hangingPunct="1">
      <a:defRPr lang="it-IT" sz="1200" kern="1200">
        <a:solidFill>
          <a:schemeClr val="tx1"/>
        </a:solidFill>
        <a:latin typeface="+mn-lt"/>
        <a:ea typeface="+mn-ea"/>
        <a:cs typeface="+mn-cs"/>
      </a:defRPr>
    </a:lvl7pPr>
    <a:lvl8pPr marL="3200400" algn="l" defTabSz="914400" rtl="0" eaLnBrk="1" latinLnBrk="0" hangingPunct="1">
      <a:defRPr lang="it-IT" sz="1200" kern="1200">
        <a:solidFill>
          <a:schemeClr val="tx1"/>
        </a:solidFill>
        <a:latin typeface="+mn-lt"/>
        <a:ea typeface="+mn-ea"/>
        <a:cs typeface="+mn-cs"/>
      </a:defRPr>
    </a:lvl8pPr>
    <a:lvl9pPr marL="3657600" algn="l" defTabSz="914400" rtl="0" eaLnBrk="1" latinLnBrk="0" hangingPunct="1">
      <a:defRPr lang="it-IT"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5693FD4-8F83-4EF7-AC3F-0DC0388986B0}" type="slidenum">
              <a:rPr lang="it-IT" smtClean="0"/>
              <a:pPr/>
              <a:t>1</a:t>
            </a:fld>
            <a:endParaRPr lang="it-IT"/>
          </a:p>
        </p:txBody>
      </p:sp>
    </p:spTree>
    <p:extLst>
      <p:ext uri="{BB962C8B-B14F-4D97-AF65-F5344CB8AC3E}">
        <p14:creationId xmlns:p14="http://schemas.microsoft.com/office/powerpoint/2010/main" val="40353777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BF411A9-ACEF-4841-B678-DDD41372996B}"/>
              </a:ext>
            </a:extLst>
          </p:cNvPr>
          <p:cNvSpPr>
            <a:spLocks noGrp="1"/>
          </p:cNvSpPr>
          <p:nvPr>
            <p:ph type="title" hasCustomPrompt="1"/>
          </p:nvPr>
        </p:nvSpPr>
        <p:spPr>
          <a:xfrm>
            <a:off x="384497" y="2741476"/>
            <a:ext cx="8507983" cy="1656184"/>
          </a:xfrm>
          <a:prstGeom prst="rect">
            <a:avLst/>
          </a:prstGeom>
        </p:spPr>
        <p:txBody>
          <a:bodyPr anchor="b"/>
          <a:lstStyle>
            <a:lvl1pPr>
              <a:defRPr sz="2700">
                <a:solidFill>
                  <a:schemeClr val="bg1"/>
                </a:solidFill>
                <a:latin typeface="Georgia" panose="02040502050405020303" pitchFamily="18" charset="0"/>
              </a:defRPr>
            </a:lvl1pPr>
          </a:lstStyle>
          <a:p>
            <a:r>
              <a:rPr lang="it-IT"/>
              <a:t>Titolo capitolo</a:t>
            </a:r>
          </a:p>
        </p:txBody>
      </p:sp>
      <p:sp>
        <p:nvSpPr>
          <p:cNvPr id="3" name="Segnaposto testo 2">
            <a:extLst>
              <a:ext uri="{FF2B5EF4-FFF2-40B4-BE49-F238E27FC236}">
                <a16:creationId xmlns:a16="http://schemas.microsoft.com/office/drawing/2014/main" id="{06D4ADF1-376E-4D1E-A69D-F35F1BEDD71C}"/>
              </a:ext>
            </a:extLst>
          </p:cNvPr>
          <p:cNvSpPr>
            <a:spLocks noGrp="1"/>
          </p:cNvSpPr>
          <p:nvPr>
            <p:ph type="body" idx="1" hasCustomPrompt="1"/>
          </p:nvPr>
        </p:nvSpPr>
        <p:spPr>
          <a:xfrm>
            <a:off x="384496" y="4509120"/>
            <a:ext cx="8507983" cy="916378"/>
          </a:xfrm>
        </p:spPr>
        <p:txBody>
          <a:bodyPr>
            <a:normAutofit/>
          </a:bodyPr>
          <a:lstStyle>
            <a:lvl1pPr marL="0" indent="0">
              <a:buNone/>
              <a:defRPr sz="2300">
                <a:solidFill>
                  <a:schemeClr val="bg1"/>
                </a:solidFill>
                <a:latin typeface="Arial" panose="020B0604020202020204" pitchFamily="34" charset="0"/>
                <a:cs typeface="Arial" panose="020B0604020202020204" pitchFamily="34"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it-IT"/>
              <a:t>Sottotitolo/testo capitolo</a:t>
            </a:r>
          </a:p>
        </p:txBody>
      </p:sp>
      <p:sp>
        <p:nvSpPr>
          <p:cNvPr id="6" name="Segnaposto numero diapositiva 5">
            <a:extLst>
              <a:ext uri="{FF2B5EF4-FFF2-40B4-BE49-F238E27FC236}">
                <a16:creationId xmlns:a16="http://schemas.microsoft.com/office/drawing/2014/main" id="{C799CEC1-6774-47A8-B4EC-E5B7C09205FC}"/>
              </a:ext>
            </a:extLst>
          </p:cNvPr>
          <p:cNvSpPr>
            <a:spLocks noGrp="1"/>
          </p:cNvSpPr>
          <p:nvPr>
            <p:ph type="sldNum" sz="quarter" idx="12"/>
          </p:nvPr>
        </p:nvSpPr>
        <p:spPr>
          <a:xfrm>
            <a:off x="6835080" y="6511002"/>
            <a:ext cx="2057400" cy="337741"/>
          </a:xfrm>
        </p:spPr>
        <p:txBody>
          <a:bodyPr/>
          <a:lstStyle/>
          <a:p>
            <a:fld id="{CECDA79F-33A7-42EB-8C33-64E639F9CDC1}" type="slidenum">
              <a:rPr lang="it-IT" smtClean="0"/>
              <a:t>‹N›</a:t>
            </a:fld>
            <a:endParaRPr lang="it-IT"/>
          </a:p>
        </p:txBody>
      </p:sp>
    </p:spTree>
    <p:extLst>
      <p:ext uri="{BB962C8B-B14F-4D97-AF65-F5344CB8AC3E}">
        <p14:creationId xmlns:p14="http://schemas.microsoft.com/office/powerpoint/2010/main" val="1878953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olo titolo">
    <p:spTree>
      <p:nvGrpSpPr>
        <p:cNvPr id="1" name=""/>
        <p:cNvGrpSpPr/>
        <p:nvPr/>
      </p:nvGrpSpPr>
      <p:grpSpPr>
        <a:xfrm>
          <a:off x="0" y="0"/>
          <a:ext cx="0" cy="0"/>
          <a:chOff x="0" y="0"/>
          <a:chExt cx="0" cy="0"/>
        </a:xfrm>
      </p:grpSpPr>
      <p:sp>
        <p:nvSpPr>
          <p:cNvPr id="5" name="Segnaposto numero diapositiva 4">
            <a:extLst>
              <a:ext uri="{FF2B5EF4-FFF2-40B4-BE49-F238E27FC236}">
                <a16:creationId xmlns:a16="http://schemas.microsoft.com/office/drawing/2014/main" id="{15B749BA-FF20-45E6-8264-F62471FE2C56}"/>
              </a:ext>
            </a:extLst>
          </p:cNvPr>
          <p:cNvSpPr>
            <a:spLocks noGrp="1"/>
          </p:cNvSpPr>
          <p:nvPr>
            <p:ph type="sldNum" sz="quarter" idx="12"/>
          </p:nvPr>
        </p:nvSpPr>
        <p:spPr/>
        <p:txBody>
          <a:bodyPr/>
          <a:lstStyle/>
          <a:p>
            <a:fld id="{CECDA79F-33A7-42EB-8C33-64E639F9CDC1}" type="slidenum">
              <a:rPr lang="it-IT" smtClean="0"/>
              <a:t>‹N›</a:t>
            </a:fld>
            <a:endParaRPr lang="it-IT"/>
          </a:p>
        </p:txBody>
      </p:sp>
    </p:spTree>
    <p:extLst>
      <p:ext uri="{BB962C8B-B14F-4D97-AF65-F5344CB8AC3E}">
        <p14:creationId xmlns:p14="http://schemas.microsoft.com/office/powerpoint/2010/main" val="2141783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olo titolo">
    <p:spTree>
      <p:nvGrpSpPr>
        <p:cNvPr id="1" name=""/>
        <p:cNvGrpSpPr/>
        <p:nvPr/>
      </p:nvGrpSpPr>
      <p:grpSpPr>
        <a:xfrm>
          <a:off x="0" y="0"/>
          <a:ext cx="0" cy="0"/>
          <a:chOff x="0" y="0"/>
          <a:chExt cx="0" cy="0"/>
        </a:xfrm>
      </p:grpSpPr>
      <p:sp>
        <p:nvSpPr>
          <p:cNvPr id="5" name="Segnaposto numero diapositiva 4">
            <a:extLst>
              <a:ext uri="{FF2B5EF4-FFF2-40B4-BE49-F238E27FC236}">
                <a16:creationId xmlns:a16="http://schemas.microsoft.com/office/drawing/2014/main" id="{15B749BA-FF20-45E6-8264-F62471FE2C56}"/>
              </a:ext>
            </a:extLst>
          </p:cNvPr>
          <p:cNvSpPr>
            <a:spLocks noGrp="1"/>
          </p:cNvSpPr>
          <p:nvPr>
            <p:ph type="sldNum" sz="quarter" idx="12"/>
          </p:nvPr>
        </p:nvSpPr>
        <p:spPr/>
        <p:txBody>
          <a:bodyPr/>
          <a:lstStyle/>
          <a:p>
            <a:fld id="{CECDA79F-33A7-42EB-8C33-64E639F9CDC1}" type="slidenum">
              <a:rPr lang="it-IT" smtClean="0"/>
              <a:t>‹N›</a:t>
            </a:fld>
            <a:endParaRPr lang="it-IT"/>
          </a:p>
        </p:txBody>
      </p:sp>
    </p:spTree>
    <p:extLst>
      <p:ext uri="{BB962C8B-B14F-4D97-AF65-F5344CB8AC3E}">
        <p14:creationId xmlns:p14="http://schemas.microsoft.com/office/powerpoint/2010/main" val="3710067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Layout personalizzato">
    <p:spTree>
      <p:nvGrpSpPr>
        <p:cNvPr id="1" name=""/>
        <p:cNvGrpSpPr/>
        <p:nvPr/>
      </p:nvGrpSpPr>
      <p:grpSpPr>
        <a:xfrm>
          <a:off x="0" y="0"/>
          <a:ext cx="0" cy="0"/>
          <a:chOff x="0" y="0"/>
          <a:chExt cx="0" cy="0"/>
        </a:xfrm>
      </p:grpSpPr>
      <p:sp>
        <p:nvSpPr>
          <p:cNvPr id="5" name="Segnaposto numero diapositiva 4">
            <a:extLst>
              <a:ext uri="{FF2B5EF4-FFF2-40B4-BE49-F238E27FC236}">
                <a16:creationId xmlns:a16="http://schemas.microsoft.com/office/drawing/2014/main" id="{B3037BC1-5CA1-479B-BBEE-AD207A4AE013}"/>
              </a:ext>
            </a:extLst>
          </p:cNvPr>
          <p:cNvSpPr>
            <a:spLocks noGrp="1"/>
          </p:cNvSpPr>
          <p:nvPr>
            <p:ph type="sldNum" sz="quarter" idx="12"/>
          </p:nvPr>
        </p:nvSpPr>
        <p:spPr/>
        <p:txBody>
          <a:bodyPr/>
          <a:lstStyle/>
          <a:p>
            <a:fld id="{14F507C0-A2FF-4299-BAF9-E80DCBBD298B}" type="slidenum">
              <a:rPr lang="it-IT" smtClean="0"/>
              <a:t>‹N›</a:t>
            </a:fld>
            <a:endParaRPr lang="it-IT"/>
          </a:p>
        </p:txBody>
      </p:sp>
      <p:sp>
        <p:nvSpPr>
          <p:cNvPr id="7" name="Segnaposto testo 8">
            <a:extLst>
              <a:ext uri="{FF2B5EF4-FFF2-40B4-BE49-F238E27FC236}">
                <a16:creationId xmlns:a16="http://schemas.microsoft.com/office/drawing/2014/main" id="{3B9B527D-2F53-4696-9AC4-89211087863F}"/>
              </a:ext>
            </a:extLst>
          </p:cNvPr>
          <p:cNvSpPr>
            <a:spLocks noGrp="1"/>
          </p:cNvSpPr>
          <p:nvPr>
            <p:ph type="body" sz="quarter" idx="13" hasCustomPrompt="1"/>
          </p:nvPr>
        </p:nvSpPr>
        <p:spPr>
          <a:xfrm>
            <a:off x="416426" y="1268760"/>
            <a:ext cx="8476054" cy="5040561"/>
          </a:xfrm>
        </p:spPr>
        <p:txBody>
          <a:bodyPr/>
          <a:lstStyle>
            <a:lvl1pPr>
              <a:defRPr baseline="0"/>
            </a:lvl1pPr>
          </a:lstStyle>
          <a:p>
            <a:pPr lvl="0"/>
            <a:r>
              <a:rPr lang="it-IT"/>
              <a:t>Testo</a:t>
            </a:r>
          </a:p>
        </p:txBody>
      </p:sp>
      <p:sp>
        <p:nvSpPr>
          <p:cNvPr id="8" name="Segnaposto titolo 1">
            <a:extLst>
              <a:ext uri="{FF2B5EF4-FFF2-40B4-BE49-F238E27FC236}">
                <a16:creationId xmlns:a16="http://schemas.microsoft.com/office/drawing/2014/main" id="{4530AC1E-8382-43AF-B811-C0222122DF24}"/>
              </a:ext>
            </a:extLst>
          </p:cNvPr>
          <p:cNvSpPr>
            <a:spLocks noGrp="1"/>
          </p:cNvSpPr>
          <p:nvPr>
            <p:ph type="title"/>
          </p:nvPr>
        </p:nvSpPr>
        <p:spPr>
          <a:xfrm>
            <a:off x="391989" y="206121"/>
            <a:ext cx="5620172" cy="630592"/>
          </a:xfrm>
          <a:prstGeom prst="rect">
            <a:avLst/>
          </a:prstGeom>
        </p:spPr>
        <p:txBody>
          <a:bodyPr vert="horz" lIns="91440" tIns="45720" rIns="91440" bIns="45720" rtlCol="0" anchor="ctr">
            <a:normAutofit/>
          </a:bodyPr>
          <a:lstStyle/>
          <a:p>
            <a:r>
              <a:rPr lang="it-IT"/>
              <a:t>Titolo</a:t>
            </a:r>
          </a:p>
        </p:txBody>
      </p:sp>
      <p:sp>
        <p:nvSpPr>
          <p:cNvPr id="9" name="Segnaposto piè di pagina 4">
            <a:extLst>
              <a:ext uri="{FF2B5EF4-FFF2-40B4-BE49-F238E27FC236}">
                <a16:creationId xmlns:a16="http://schemas.microsoft.com/office/drawing/2014/main" id="{116DD68C-36ED-4FC5-B7B9-A345098475DE}"/>
              </a:ext>
            </a:extLst>
          </p:cNvPr>
          <p:cNvSpPr>
            <a:spLocks noGrp="1"/>
          </p:cNvSpPr>
          <p:nvPr>
            <p:ph type="ftr" sz="quarter" idx="3"/>
          </p:nvPr>
        </p:nvSpPr>
        <p:spPr>
          <a:xfrm>
            <a:off x="107505" y="6511002"/>
            <a:ext cx="7992888" cy="337741"/>
          </a:xfrm>
          <a:prstGeom prst="rect">
            <a:avLst/>
          </a:prstGeom>
        </p:spPr>
        <p:txBody>
          <a:bodyPr vert="horz" lIns="91440" tIns="45720" rIns="91440" bIns="45720" rtlCol="0" anchor="ctr"/>
          <a:lstStyle>
            <a:lvl1pPr algn="l">
              <a:defRPr sz="900">
                <a:solidFill>
                  <a:schemeClr val="bg1"/>
                </a:solidFill>
                <a:latin typeface="Arial" panose="020B0604020202020204" pitchFamily="34" charset="0"/>
                <a:cs typeface="Arial" panose="020B0604020202020204" pitchFamily="34" charset="0"/>
              </a:defRPr>
            </a:lvl1pPr>
          </a:lstStyle>
          <a:p>
            <a:r>
              <a:rPr lang="it-IT"/>
              <a:t>Funzione Sistemi Informativi – Ethical Phishing </a:t>
            </a:r>
          </a:p>
        </p:txBody>
      </p:sp>
    </p:spTree>
    <p:extLst>
      <p:ext uri="{BB962C8B-B14F-4D97-AF65-F5344CB8AC3E}">
        <p14:creationId xmlns:p14="http://schemas.microsoft.com/office/powerpoint/2010/main" val="5128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Layout personalizza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DD532B7-0178-4513-8CBF-72A1123FE88E}"/>
              </a:ext>
            </a:extLst>
          </p:cNvPr>
          <p:cNvSpPr>
            <a:spLocks noGrp="1"/>
          </p:cNvSpPr>
          <p:nvPr>
            <p:ph type="title"/>
          </p:nvPr>
        </p:nvSpPr>
        <p:spPr/>
        <p:txBody>
          <a:bodyPr/>
          <a:lstStyle/>
          <a:p>
            <a:r>
              <a:rPr lang="it-IT"/>
              <a:t>Fare clic per modificare lo stile del titolo dello schema</a:t>
            </a:r>
          </a:p>
        </p:txBody>
      </p:sp>
      <p:sp>
        <p:nvSpPr>
          <p:cNvPr id="3" name="Segnaposto numero diapositiva 2">
            <a:extLst>
              <a:ext uri="{FF2B5EF4-FFF2-40B4-BE49-F238E27FC236}">
                <a16:creationId xmlns:a16="http://schemas.microsoft.com/office/drawing/2014/main" id="{C2A69274-D762-4A6F-83E4-9D90B6777D92}"/>
              </a:ext>
            </a:extLst>
          </p:cNvPr>
          <p:cNvSpPr>
            <a:spLocks noGrp="1"/>
          </p:cNvSpPr>
          <p:nvPr>
            <p:ph type="sldNum" sz="quarter" idx="10"/>
          </p:nvPr>
        </p:nvSpPr>
        <p:spPr/>
        <p:txBody>
          <a:bodyPr/>
          <a:lstStyle/>
          <a:p>
            <a:fld id="{14F507C0-A2FF-4299-BAF9-E80DCBBD298B}" type="slidenum">
              <a:rPr lang="it-IT" smtClean="0"/>
              <a:pPr/>
              <a:t>‹N›</a:t>
            </a:fld>
            <a:endParaRPr lang="it-IT"/>
          </a:p>
        </p:txBody>
      </p:sp>
      <p:sp>
        <p:nvSpPr>
          <p:cNvPr id="4" name="Segnaposto piè di pagina 3">
            <a:extLst>
              <a:ext uri="{FF2B5EF4-FFF2-40B4-BE49-F238E27FC236}">
                <a16:creationId xmlns:a16="http://schemas.microsoft.com/office/drawing/2014/main" id="{E87FE604-8207-4B5E-AC17-09E05CBACFA9}"/>
              </a:ext>
            </a:extLst>
          </p:cNvPr>
          <p:cNvSpPr>
            <a:spLocks noGrp="1"/>
          </p:cNvSpPr>
          <p:nvPr>
            <p:ph type="ftr" sz="quarter" idx="11"/>
          </p:nvPr>
        </p:nvSpPr>
        <p:spPr/>
        <p:txBody>
          <a:bodyPr/>
          <a:lstStyle/>
          <a:p>
            <a:r>
              <a:rPr lang="it-IT"/>
              <a:t>Funzione Sistemi Informativi – Ethical Phishing </a:t>
            </a:r>
          </a:p>
        </p:txBody>
      </p:sp>
    </p:spTree>
    <p:extLst>
      <p:ext uri="{BB962C8B-B14F-4D97-AF65-F5344CB8AC3E}">
        <p14:creationId xmlns:p14="http://schemas.microsoft.com/office/powerpoint/2010/main" val="3470018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sp>
        <p:nvSpPr>
          <p:cNvPr id="5" name="Segnaposto numero diapositiva 4">
            <a:extLst>
              <a:ext uri="{FF2B5EF4-FFF2-40B4-BE49-F238E27FC236}">
                <a16:creationId xmlns:a16="http://schemas.microsoft.com/office/drawing/2014/main" id="{B3037BC1-5CA1-479B-BBEE-AD207A4AE013}"/>
              </a:ext>
            </a:extLst>
          </p:cNvPr>
          <p:cNvSpPr>
            <a:spLocks noGrp="1"/>
          </p:cNvSpPr>
          <p:nvPr>
            <p:ph type="sldNum" sz="quarter" idx="12"/>
          </p:nvPr>
        </p:nvSpPr>
        <p:spPr>
          <a:xfrm>
            <a:off x="8460432" y="6503203"/>
            <a:ext cx="504056" cy="365125"/>
          </a:xfrm>
        </p:spPr>
        <p:txBody>
          <a:bodyPr/>
          <a:lstStyle>
            <a:lvl1pPr>
              <a:defRPr sz="900">
                <a:solidFill>
                  <a:schemeClr val="bg1"/>
                </a:solidFill>
              </a:defRPr>
            </a:lvl1pPr>
          </a:lstStyle>
          <a:p>
            <a:fld id="{14F507C0-A2FF-4299-BAF9-E80DCBBD298B}" type="slidenum">
              <a:rPr lang="it-IT" smtClean="0"/>
              <a:pPr/>
              <a:t>‹N›</a:t>
            </a:fld>
            <a:endParaRPr lang="it-IT"/>
          </a:p>
        </p:txBody>
      </p:sp>
      <p:sp>
        <p:nvSpPr>
          <p:cNvPr id="6" name="Segnaposto testo 2">
            <a:extLst>
              <a:ext uri="{FF2B5EF4-FFF2-40B4-BE49-F238E27FC236}">
                <a16:creationId xmlns:a16="http://schemas.microsoft.com/office/drawing/2014/main" id="{0109AC62-3AC8-4EE5-9EE3-6F0829CADAD7}"/>
              </a:ext>
            </a:extLst>
          </p:cNvPr>
          <p:cNvSpPr>
            <a:spLocks noGrp="1"/>
          </p:cNvSpPr>
          <p:nvPr>
            <p:ph idx="1" hasCustomPrompt="1"/>
          </p:nvPr>
        </p:nvSpPr>
        <p:spPr>
          <a:xfrm>
            <a:off x="415008" y="1268760"/>
            <a:ext cx="8478942" cy="5002349"/>
          </a:xfrm>
          <a:prstGeom prst="rect">
            <a:avLst/>
          </a:prstGeom>
        </p:spPr>
        <p:txBody>
          <a:bodyPr vert="horz" lIns="91440" tIns="45720" rIns="91440" bIns="45720" rtlCol="0">
            <a:normAutofit/>
          </a:bodyPr>
          <a:lstStyle/>
          <a:p>
            <a:pPr lvl="0"/>
            <a:r>
              <a:rPr lang="it-IT"/>
              <a:t>Testo</a:t>
            </a:r>
          </a:p>
        </p:txBody>
      </p:sp>
      <p:sp>
        <p:nvSpPr>
          <p:cNvPr id="7" name="Segnaposto titolo 1">
            <a:extLst>
              <a:ext uri="{FF2B5EF4-FFF2-40B4-BE49-F238E27FC236}">
                <a16:creationId xmlns:a16="http://schemas.microsoft.com/office/drawing/2014/main" id="{C6138408-8AEA-41EE-885C-A141205FD0F4}"/>
              </a:ext>
            </a:extLst>
          </p:cNvPr>
          <p:cNvSpPr>
            <a:spLocks noGrp="1"/>
          </p:cNvSpPr>
          <p:nvPr>
            <p:ph type="title"/>
          </p:nvPr>
        </p:nvSpPr>
        <p:spPr>
          <a:xfrm>
            <a:off x="391989" y="206121"/>
            <a:ext cx="5620172" cy="630592"/>
          </a:xfrm>
          <a:prstGeom prst="rect">
            <a:avLst/>
          </a:prstGeom>
        </p:spPr>
        <p:txBody>
          <a:bodyPr vert="horz" lIns="91440" tIns="45720" rIns="91440" bIns="45720" rtlCol="0" anchor="ctr">
            <a:normAutofit/>
          </a:bodyPr>
          <a:lstStyle/>
          <a:p>
            <a:r>
              <a:rPr lang="it-IT"/>
              <a:t>Titolo</a:t>
            </a:r>
          </a:p>
        </p:txBody>
      </p:sp>
      <p:sp>
        <p:nvSpPr>
          <p:cNvPr id="9" name="Segnaposto piè di pagina 4">
            <a:extLst>
              <a:ext uri="{FF2B5EF4-FFF2-40B4-BE49-F238E27FC236}">
                <a16:creationId xmlns:a16="http://schemas.microsoft.com/office/drawing/2014/main" id="{BF1D4AFD-8CAC-4DFC-B8F1-7D15BA9F1EB8}"/>
              </a:ext>
            </a:extLst>
          </p:cNvPr>
          <p:cNvSpPr>
            <a:spLocks noGrp="1"/>
          </p:cNvSpPr>
          <p:nvPr>
            <p:ph type="ftr" sz="quarter" idx="3"/>
          </p:nvPr>
        </p:nvSpPr>
        <p:spPr>
          <a:xfrm>
            <a:off x="107505" y="6511002"/>
            <a:ext cx="7992888" cy="337741"/>
          </a:xfrm>
          <a:prstGeom prst="rect">
            <a:avLst/>
          </a:prstGeom>
        </p:spPr>
        <p:txBody>
          <a:bodyPr vert="horz" lIns="91440" tIns="45720" rIns="91440" bIns="45720" rtlCol="0" anchor="ctr"/>
          <a:lstStyle>
            <a:lvl1pPr algn="l">
              <a:defRPr sz="900">
                <a:solidFill>
                  <a:schemeClr val="bg1"/>
                </a:solidFill>
                <a:latin typeface="Arial" panose="020B0604020202020204" pitchFamily="34" charset="0"/>
                <a:cs typeface="Arial" panose="020B0604020202020204" pitchFamily="34" charset="0"/>
              </a:defRPr>
            </a:lvl1pPr>
          </a:lstStyle>
          <a:p>
            <a:r>
              <a:rPr lang="it-IT"/>
              <a:t>Funzione Sistemi Informativi – Ethical Phishing </a:t>
            </a:r>
          </a:p>
        </p:txBody>
      </p:sp>
    </p:spTree>
    <p:extLst>
      <p:ext uri="{BB962C8B-B14F-4D97-AF65-F5344CB8AC3E}">
        <p14:creationId xmlns:p14="http://schemas.microsoft.com/office/powerpoint/2010/main" val="4225491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Diapositiva titol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5C79D01-020C-4518-B94E-C92AD531973F}"/>
              </a:ext>
            </a:extLst>
          </p:cNvPr>
          <p:cNvSpPr>
            <a:spLocks noGrp="1"/>
          </p:cNvSpPr>
          <p:nvPr>
            <p:ph type="ctrTitle" hasCustomPrompt="1"/>
          </p:nvPr>
        </p:nvSpPr>
        <p:spPr>
          <a:xfrm>
            <a:off x="413538" y="2420891"/>
            <a:ext cx="6858000" cy="575641"/>
          </a:xfrm>
          <a:prstGeom prst="rect">
            <a:avLst/>
          </a:prstGeom>
        </p:spPr>
        <p:txBody>
          <a:bodyPr anchor="b"/>
          <a:lstStyle>
            <a:lvl1pPr algn="l">
              <a:defRPr sz="3000">
                <a:solidFill>
                  <a:schemeClr val="bg1"/>
                </a:solidFill>
                <a:latin typeface="Georgia" panose="02040502050405020303" pitchFamily="18" charset="0"/>
              </a:defRPr>
            </a:lvl1pPr>
          </a:lstStyle>
          <a:p>
            <a:r>
              <a:rPr lang="it-IT"/>
              <a:t>Area/Funzione proponente</a:t>
            </a:r>
          </a:p>
        </p:txBody>
      </p:sp>
      <p:sp>
        <p:nvSpPr>
          <p:cNvPr id="3" name="Sottotitolo 2">
            <a:extLst>
              <a:ext uri="{FF2B5EF4-FFF2-40B4-BE49-F238E27FC236}">
                <a16:creationId xmlns:a16="http://schemas.microsoft.com/office/drawing/2014/main" id="{4A78231A-1C7E-4822-BB12-7F46B4D3FF70}"/>
              </a:ext>
            </a:extLst>
          </p:cNvPr>
          <p:cNvSpPr>
            <a:spLocks noGrp="1"/>
          </p:cNvSpPr>
          <p:nvPr>
            <p:ph type="subTitle" idx="1" hasCustomPrompt="1"/>
          </p:nvPr>
        </p:nvSpPr>
        <p:spPr>
          <a:xfrm>
            <a:off x="413538" y="3140968"/>
            <a:ext cx="6858000" cy="792088"/>
          </a:xfrm>
          <a:prstGeom prst="rect">
            <a:avLst/>
          </a:prstGeom>
        </p:spPr>
        <p:txBody>
          <a:bodyPr/>
          <a:lstStyle>
            <a:lvl1pPr marL="0" indent="0" algn="l">
              <a:buNone/>
              <a:defRPr sz="2400">
                <a:solidFill>
                  <a:schemeClr val="bg1"/>
                </a:solidFill>
                <a:latin typeface="Arial" panose="020B0604020202020204" pitchFamily="34" charset="0"/>
                <a:cs typeface="Arial" panose="020B0604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it-IT"/>
              <a:t>Report al gg/mm/aa</a:t>
            </a:r>
          </a:p>
        </p:txBody>
      </p:sp>
      <p:sp>
        <p:nvSpPr>
          <p:cNvPr id="5" name="Segnaposto piè di pagina 4">
            <a:extLst>
              <a:ext uri="{FF2B5EF4-FFF2-40B4-BE49-F238E27FC236}">
                <a16:creationId xmlns:a16="http://schemas.microsoft.com/office/drawing/2014/main" id="{DDA51217-E3A5-4E3D-A11A-04F1ED455A56}"/>
              </a:ext>
            </a:extLst>
          </p:cNvPr>
          <p:cNvSpPr>
            <a:spLocks noGrp="1"/>
          </p:cNvSpPr>
          <p:nvPr>
            <p:ph type="ftr" sz="quarter" idx="11"/>
          </p:nvPr>
        </p:nvSpPr>
        <p:spPr>
          <a:xfrm>
            <a:off x="3028950" y="6475635"/>
            <a:ext cx="3086100" cy="337741"/>
          </a:xfrm>
        </p:spPr>
        <p:txBody>
          <a:bodyPr/>
          <a:lstStyle/>
          <a:p>
            <a:r>
              <a:rPr lang="it-IT"/>
              <a:t>Funzione Sistemi Informativi – Ethical Phishing </a:t>
            </a:r>
          </a:p>
        </p:txBody>
      </p:sp>
      <p:sp>
        <p:nvSpPr>
          <p:cNvPr id="6" name="Segnaposto numero diapositiva 5">
            <a:extLst>
              <a:ext uri="{FF2B5EF4-FFF2-40B4-BE49-F238E27FC236}">
                <a16:creationId xmlns:a16="http://schemas.microsoft.com/office/drawing/2014/main" id="{BD6B7012-B5B4-4E91-9E03-C64DF774E1CE}"/>
              </a:ext>
            </a:extLst>
          </p:cNvPr>
          <p:cNvSpPr>
            <a:spLocks noGrp="1"/>
          </p:cNvSpPr>
          <p:nvPr>
            <p:ph type="sldNum" sz="quarter" idx="12"/>
          </p:nvPr>
        </p:nvSpPr>
        <p:spPr>
          <a:xfrm>
            <a:off x="6835080" y="6475634"/>
            <a:ext cx="2057400" cy="337742"/>
          </a:xfrm>
        </p:spPr>
        <p:txBody>
          <a:bodyPr/>
          <a:lstStyle/>
          <a:p>
            <a:fld id="{3AAD3640-1200-45DB-AEE9-3D422C4C4202}" type="slidenum">
              <a:rPr lang="it-IT" smtClean="0"/>
              <a:t>‹N›</a:t>
            </a:fld>
            <a:endParaRPr lang="it-IT"/>
          </a:p>
        </p:txBody>
      </p:sp>
    </p:spTree>
    <p:extLst>
      <p:ext uri="{BB962C8B-B14F-4D97-AF65-F5344CB8AC3E}">
        <p14:creationId xmlns:p14="http://schemas.microsoft.com/office/powerpoint/2010/main" val="512114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BF411A9-ACEF-4841-B678-DDD41372996B}"/>
              </a:ext>
            </a:extLst>
          </p:cNvPr>
          <p:cNvSpPr>
            <a:spLocks noGrp="1"/>
          </p:cNvSpPr>
          <p:nvPr>
            <p:ph type="title" hasCustomPrompt="1"/>
          </p:nvPr>
        </p:nvSpPr>
        <p:spPr>
          <a:xfrm>
            <a:off x="384497" y="2741476"/>
            <a:ext cx="8507983" cy="1656184"/>
          </a:xfrm>
          <a:prstGeom prst="rect">
            <a:avLst/>
          </a:prstGeom>
        </p:spPr>
        <p:txBody>
          <a:bodyPr anchor="b"/>
          <a:lstStyle>
            <a:lvl1pPr>
              <a:defRPr sz="2700">
                <a:solidFill>
                  <a:schemeClr val="bg1"/>
                </a:solidFill>
                <a:latin typeface="Georgia" panose="02040502050405020303" pitchFamily="18" charset="0"/>
              </a:defRPr>
            </a:lvl1pPr>
          </a:lstStyle>
          <a:p>
            <a:r>
              <a:rPr lang="it-IT" dirty="0"/>
              <a:t>Titolo capitolo</a:t>
            </a:r>
          </a:p>
        </p:txBody>
      </p:sp>
      <p:sp>
        <p:nvSpPr>
          <p:cNvPr id="3" name="Segnaposto testo 2">
            <a:extLst>
              <a:ext uri="{FF2B5EF4-FFF2-40B4-BE49-F238E27FC236}">
                <a16:creationId xmlns:a16="http://schemas.microsoft.com/office/drawing/2014/main" id="{06D4ADF1-376E-4D1E-A69D-F35F1BEDD71C}"/>
              </a:ext>
            </a:extLst>
          </p:cNvPr>
          <p:cNvSpPr>
            <a:spLocks noGrp="1"/>
          </p:cNvSpPr>
          <p:nvPr>
            <p:ph type="body" idx="1" hasCustomPrompt="1"/>
          </p:nvPr>
        </p:nvSpPr>
        <p:spPr>
          <a:xfrm>
            <a:off x="384496" y="4509120"/>
            <a:ext cx="8507983" cy="916378"/>
          </a:xfrm>
        </p:spPr>
        <p:txBody>
          <a:bodyPr>
            <a:normAutofit/>
          </a:bodyPr>
          <a:lstStyle>
            <a:lvl1pPr marL="0" indent="0">
              <a:buNone/>
              <a:defRPr sz="2300">
                <a:solidFill>
                  <a:schemeClr val="bg1"/>
                </a:solidFill>
                <a:latin typeface="Arial" panose="020B0604020202020204" pitchFamily="34" charset="0"/>
                <a:cs typeface="Arial" panose="020B0604020202020204" pitchFamily="34"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it-IT" dirty="0"/>
              <a:t>Sottotitolo/testo capitolo</a:t>
            </a:r>
          </a:p>
        </p:txBody>
      </p:sp>
      <p:sp>
        <p:nvSpPr>
          <p:cNvPr id="6" name="Segnaposto numero diapositiva 5">
            <a:extLst>
              <a:ext uri="{FF2B5EF4-FFF2-40B4-BE49-F238E27FC236}">
                <a16:creationId xmlns:a16="http://schemas.microsoft.com/office/drawing/2014/main" id="{C799CEC1-6774-47A8-B4EC-E5B7C09205FC}"/>
              </a:ext>
            </a:extLst>
          </p:cNvPr>
          <p:cNvSpPr>
            <a:spLocks noGrp="1"/>
          </p:cNvSpPr>
          <p:nvPr>
            <p:ph type="sldNum" sz="quarter" idx="12"/>
          </p:nvPr>
        </p:nvSpPr>
        <p:spPr>
          <a:xfrm>
            <a:off x="6835080" y="6511002"/>
            <a:ext cx="2057400" cy="337741"/>
          </a:xfrm>
        </p:spPr>
        <p:txBody>
          <a:bodyPr/>
          <a:lstStyle/>
          <a:p>
            <a:fld id="{CECDA79F-33A7-42EB-8C33-64E639F9CDC1}" type="slidenum">
              <a:rPr lang="it-IT" smtClean="0"/>
              <a:t>‹N›</a:t>
            </a:fld>
            <a:endParaRPr lang="it-IT"/>
          </a:p>
        </p:txBody>
      </p:sp>
    </p:spTree>
    <p:extLst>
      <p:ext uri="{BB962C8B-B14F-4D97-AF65-F5344CB8AC3E}">
        <p14:creationId xmlns:p14="http://schemas.microsoft.com/office/powerpoint/2010/main" val="4074397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olo titolo">
    <p:spTree>
      <p:nvGrpSpPr>
        <p:cNvPr id="1" name=""/>
        <p:cNvGrpSpPr/>
        <p:nvPr/>
      </p:nvGrpSpPr>
      <p:grpSpPr>
        <a:xfrm>
          <a:off x="0" y="0"/>
          <a:ext cx="0" cy="0"/>
          <a:chOff x="0" y="0"/>
          <a:chExt cx="0" cy="0"/>
        </a:xfrm>
      </p:grpSpPr>
      <p:sp>
        <p:nvSpPr>
          <p:cNvPr id="5" name="Segnaposto numero diapositiva 4">
            <a:extLst>
              <a:ext uri="{FF2B5EF4-FFF2-40B4-BE49-F238E27FC236}">
                <a16:creationId xmlns:a16="http://schemas.microsoft.com/office/drawing/2014/main" id="{15B749BA-FF20-45E6-8264-F62471FE2C56}"/>
              </a:ext>
            </a:extLst>
          </p:cNvPr>
          <p:cNvSpPr>
            <a:spLocks noGrp="1"/>
          </p:cNvSpPr>
          <p:nvPr>
            <p:ph type="sldNum" sz="quarter" idx="12"/>
          </p:nvPr>
        </p:nvSpPr>
        <p:spPr/>
        <p:txBody>
          <a:bodyPr/>
          <a:lstStyle/>
          <a:p>
            <a:fld id="{CECDA79F-33A7-42EB-8C33-64E639F9CDC1}" type="slidenum">
              <a:rPr lang="it-IT" smtClean="0"/>
              <a:t>‹N›</a:t>
            </a:fld>
            <a:endParaRPr lang="it-IT"/>
          </a:p>
        </p:txBody>
      </p:sp>
    </p:spTree>
    <p:extLst>
      <p:ext uri="{BB962C8B-B14F-4D97-AF65-F5344CB8AC3E}">
        <p14:creationId xmlns:p14="http://schemas.microsoft.com/office/powerpoint/2010/main" val="3152145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BF411A9-ACEF-4841-B678-DDD41372996B}"/>
              </a:ext>
            </a:extLst>
          </p:cNvPr>
          <p:cNvSpPr>
            <a:spLocks noGrp="1"/>
          </p:cNvSpPr>
          <p:nvPr>
            <p:ph type="title" hasCustomPrompt="1"/>
          </p:nvPr>
        </p:nvSpPr>
        <p:spPr>
          <a:xfrm>
            <a:off x="384497" y="2741476"/>
            <a:ext cx="8507983" cy="1656184"/>
          </a:xfrm>
          <a:prstGeom prst="rect">
            <a:avLst/>
          </a:prstGeom>
        </p:spPr>
        <p:txBody>
          <a:bodyPr anchor="b"/>
          <a:lstStyle>
            <a:lvl1pPr>
              <a:defRPr sz="2700">
                <a:solidFill>
                  <a:schemeClr val="bg1"/>
                </a:solidFill>
                <a:latin typeface="Georgia" panose="02040502050405020303" pitchFamily="18" charset="0"/>
              </a:defRPr>
            </a:lvl1pPr>
          </a:lstStyle>
          <a:p>
            <a:r>
              <a:rPr lang="it-IT" dirty="0"/>
              <a:t>Titolo capitolo</a:t>
            </a:r>
          </a:p>
        </p:txBody>
      </p:sp>
      <p:sp>
        <p:nvSpPr>
          <p:cNvPr id="3" name="Segnaposto testo 2">
            <a:extLst>
              <a:ext uri="{FF2B5EF4-FFF2-40B4-BE49-F238E27FC236}">
                <a16:creationId xmlns:a16="http://schemas.microsoft.com/office/drawing/2014/main" id="{06D4ADF1-376E-4D1E-A69D-F35F1BEDD71C}"/>
              </a:ext>
            </a:extLst>
          </p:cNvPr>
          <p:cNvSpPr>
            <a:spLocks noGrp="1"/>
          </p:cNvSpPr>
          <p:nvPr>
            <p:ph type="body" idx="1" hasCustomPrompt="1"/>
          </p:nvPr>
        </p:nvSpPr>
        <p:spPr>
          <a:xfrm>
            <a:off x="384496" y="4509120"/>
            <a:ext cx="8507983" cy="916378"/>
          </a:xfrm>
        </p:spPr>
        <p:txBody>
          <a:bodyPr>
            <a:normAutofit/>
          </a:bodyPr>
          <a:lstStyle>
            <a:lvl1pPr marL="0" indent="0">
              <a:buNone/>
              <a:defRPr sz="2300">
                <a:solidFill>
                  <a:schemeClr val="bg1"/>
                </a:solidFill>
                <a:latin typeface="Arial" panose="020B0604020202020204" pitchFamily="34" charset="0"/>
                <a:cs typeface="Arial" panose="020B0604020202020204" pitchFamily="34"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it-IT" dirty="0"/>
              <a:t>Sottotitolo/testo capitolo</a:t>
            </a:r>
          </a:p>
        </p:txBody>
      </p:sp>
      <p:sp>
        <p:nvSpPr>
          <p:cNvPr id="6" name="Segnaposto numero diapositiva 5">
            <a:extLst>
              <a:ext uri="{FF2B5EF4-FFF2-40B4-BE49-F238E27FC236}">
                <a16:creationId xmlns:a16="http://schemas.microsoft.com/office/drawing/2014/main" id="{C799CEC1-6774-47A8-B4EC-E5B7C09205FC}"/>
              </a:ext>
            </a:extLst>
          </p:cNvPr>
          <p:cNvSpPr>
            <a:spLocks noGrp="1"/>
          </p:cNvSpPr>
          <p:nvPr>
            <p:ph type="sldNum" sz="quarter" idx="12"/>
          </p:nvPr>
        </p:nvSpPr>
        <p:spPr>
          <a:xfrm>
            <a:off x="6835080" y="6511002"/>
            <a:ext cx="2057400" cy="337741"/>
          </a:xfrm>
        </p:spPr>
        <p:txBody>
          <a:bodyPr/>
          <a:lstStyle/>
          <a:p>
            <a:fld id="{CECDA79F-33A7-42EB-8C33-64E639F9CDC1}" type="slidenum">
              <a:rPr lang="it-IT" smtClean="0"/>
              <a:t>‹N›</a:t>
            </a:fld>
            <a:endParaRPr lang="it-IT"/>
          </a:p>
        </p:txBody>
      </p:sp>
    </p:spTree>
    <p:extLst>
      <p:ext uri="{BB962C8B-B14F-4D97-AF65-F5344CB8AC3E}">
        <p14:creationId xmlns:p14="http://schemas.microsoft.com/office/powerpoint/2010/main" val="104916251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5" Type="http://schemas.openxmlformats.org/officeDocument/2006/relationships/image" Target="../media/image2.jpe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3.xml"/><Relationship Id="rId1" Type="http://schemas.openxmlformats.org/officeDocument/2006/relationships/slideLayout" Target="../slideLayouts/slideLayout6.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8.xml"/><Relationship Id="rId1" Type="http://schemas.openxmlformats.org/officeDocument/2006/relationships/slideLayout" Target="../slideLayouts/slideLayout7.xml"/><Relationship Id="rId4" Type="http://schemas.openxmlformats.org/officeDocument/2006/relationships/image" Target="../media/image1.jpeg"/></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10.xml"/><Relationship Id="rId1" Type="http://schemas.openxmlformats.org/officeDocument/2006/relationships/slideLayout" Target="../slideLayouts/slideLayout9.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D1753780-4B5C-46C5-9A60-6F9DB882BAD9}"/>
              </a:ext>
            </a:extLst>
          </p:cNvPr>
          <p:cNvSpPr>
            <a:spLocks noGrp="1"/>
          </p:cNvSpPr>
          <p:nvPr>
            <p:ph type="body" idx="1"/>
          </p:nvPr>
        </p:nvSpPr>
        <p:spPr>
          <a:xfrm>
            <a:off x="415701" y="2708920"/>
            <a:ext cx="8476780" cy="2506514"/>
          </a:xfrm>
          <a:prstGeom prst="rect">
            <a:avLst/>
          </a:prstGeom>
        </p:spPr>
        <p:txBody>
          <a:bodyPr vert="horz" lIns="91440" tIns="45720" rIns="91440" bIns="45720" rtlCol="0">
            <a:normAutofit/>
          </a:bodyPr>
          <a:lstStyle/>
          <a:p>
            <a:pPr lvl="0"/>
            <a:r>
              <a:rPr lang="it-IT"/>
              <a:t>Titolo</a:t>
            </a:r>
          </a:p>
        </p:txBody>
      </p:sp>
      <p:sp>
        <p:nvSpPr>
          <p:cNvPr id="6" name="Segnaposto numero diapositiva 5">
            <a:extLst>
              <a:ext uri="{FF2B5EF4-FFF2-40B4-BE49-F238E27FC236}">
                <a16:creationId xmlns:a16="http://schemas.microsoft.com/office/drawing/2014/main" id="{DC41E2AE-F643-4959-AED2-FA970A19C0A4}"/>
              </a:ext>
            </a:extLst>
          </p:cNvPr>
          <p:cNvSpPr>
            <a:spLocks noGrp="1"/>
          </p:cNvSpPr>
          <p:nvPr>
            <p:ph type="sldNum" sz="quarter" idx="4"/>
          </p:nvPr>
        </p:nvSpPr>
        <p:spPr>
          <a:xfrm>
            <a:off x="6835080" y="6519240"/>
            <a:ext cx="2057400" cy="337741"/>
          </a:xfrm>
          <a:prstGeom prst="rect">
            <a:avLst/>
          </a:prstGeom>
        </p:spPr>
        <p:txBody>
          <a:bodyPr vert="horz" lIns="91440" tIns="45720" rIns="91440" bIns="45720" rtlCol="0" anchor="ctr"/>
          <a:lstStyle>
            <a:lvl1pPr algn="r">
              <a:defRPr sz="900">
                <a:solidFill>
                  <a:schemeClr val="bg1"/>
                </a:solidFill>
                <a:latin typeface="Arial" panose="020B0604020202020204" pitchFamily="34" charset="0"/>
                <a:cs typeface="Arial" panose="020B0604020202020204" pitchFamily="34" charset="0"/>
              </a:defRPr>
            </a:lvl1pPr>
          </a:lstStyle>
          <a:p>
            <a:fld id="{CECDA79F-33A7-42EB-8C33-64E639F9CDC1}" type="slidenum">
              <a:rPr lang="it-IT" smtClean="0"/>
              <a:pPr/>
              <a:t>‹N›</a:t>
            </a:fld>
            <a:endParaRPr lang="it-IT"/>
          </a:p>
        </p:txBody>
      </p:sp>
      <p:sp>
        <p:nvSpPr>
          <p:cNvPr id="9" name="Segnaposto piè di pagina 4">
            <a:extLst>
              <a:ext uri="{FF2B5EF4-FFF2-40B4-BE49-F238E27FC236}">
                <a16:creationId xmlns:a16="http://schemas.microsoft.com/office/drawing/2014/main" id="{B9B926BA-3D05-477B-A51C-44D480FAD5C0}"/>
              </a:ext>
            </a:extLst>
          </p:cNvPr>
          <p:cNvSpPr txBox="1">
            <a:spLocks/>
          </p:cNvSpPr>
          <p:nvPr userDrawn="1"/>
        </p:nvSpPr>
        <p:spPr>
          <a:xfrm>
            <a:off x="2843808" y="6503783"/>
            <a:ext cx="3086100" cy="337741"/>
          </a:xfrm>
          <a:prstGeom prst="rect">
            <a:avLst/>
          </a:prstGeom>
        </p:spPr>
        <p:txBody>
          <a:bodyPr vert="horz" lIns="91440" tIns="45720" rIns="91440" bIns="45720" rtlCol="0" anchor="ctr"/>
          <a:lstStyle>
            <a:defPPr>
              <a:defRPr lang="it-IT"/>
            </a:defPPr>
            <a:lvl1pPr marL="0" algn="ctr" defTabSz="914400" rtl="0" eaLnBrk="1" latinLnBrk="0" hangingPunct="1">
              <a:defRPr lang="it-IT" sz="900"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lang="it-IT" sz="1800" kern="1200">
                <a:solidFill>
                  <a:schemeClr val="tx1"/>
                </a:solidFill>
                <a:latin typeface="+mn-lt"/>
                <a:ea typeface="+mn-ea"/>
                <a:cs typeface="+mn-cs"/>
              </a:defRPr>
            </a:lvl2pPr>
            <a:lvl3pPr marL="914400" algn="l" defTabSz="914400" rtl="0" eaLnBrk="1" latinLnBrk="0" hangingPunct="1">
              <a:defRPr lang="it-IT" sz="1800" kern="1200">
                <a:solidFill>
                  <a:schemeClr val="tx1"/>
                </a:solidFill>
                <a:latin typeface="+mn-lt"/>
                <a:ea typeface="+mn-ea"/>
                <a:cs typeface="+mn-cs"/>
              </a:defRPr>
            </a:lvl3pPr>
            <a:lvl4pPr marL="1371600" algn="l" defTabSz="914400" rtl="0" eaLnBrk="1" latinLnBrk="0" hangingPunct="1">
              <a:defRPr lang="it-IT" sz="1800" kern="1200">
                <a:solidFill>
                  <a:schemeClr val="tx1"/>
                </a:solidFill>
                <a:latin typeface="+mn-lt"/>
                <a:ea typeface="+mn-ea"/>
                <a:cs typeface="+mn-cs"/>
              </a:defRPr>
            </a:lvl4pPr>
            <a:lvl5pPr marL="1828800" algn="l" defTabSz="914400" rtl="0" eaLnBrk="1" latinLnBrk="0" hangingPunct="1">
              <a:defRPr lang="it-IT" sz="1800" kern="1200">
                <a:solidFill>
                  <a:schemeClr val="tx1"/>
                </a:solidFill>
                <a:latin typeface="+mn-lt"/>
                <a:ea typeface="+mn-ea"/>
                <a:cs typeface="+mn-cs"/>
              </a:defRPr>
            </a:lvl5pPr>
            <a:lvl6pPr marL="2286000" algn="l" defTabSz="914400" rtl="0" eaLnBrk="1" latinLnBrk="0" hangingPunct="1">
              <a:defRPr lang="it-IT" sz="1800" kern="1200">
                <a:solidFill>
                  <a:schemeClr val="tx1"/>
                </a:solidFill>
                <a:latin typeface="+mn-lt"/>
                <a:ea typeface="+mn-ea"/>
                <a:cs typeface="+mn-cs"/>
              </a:defRPr>
            </a:lvl6pPr>
            <a:lvl7pPr marL="2743200" algn="l" defTabSz="914400" rtl="0" eaLnBrk="1" latinLnBrk="0" hangingPunct="1">
              <a:defRPr lang="it-IT" sz="1800" kern="1200">
                <a:solidFill>
                  <a:schemeClr val="tx1"/>
                </a:solidFill>
                <a:latin typeface="+mn-lt"/>
                <a:ea typeface="+mn-ea"/>
                <a:cs typeface="+mn-cs"/>
              </a:defRPr>
            </a:lvl7pPr>
            <a:lvl8pPr marL="3200400" algn="l" defTabSz="914400" rtl="0" eaLnBrk="1" latinLnBrk="0" hangingPunct="1">
              <a:defRPr lang="it-IT" sz="1800" kern="1200">
                <a:solidFill>
                  <a:schemeClr val="tx1"/>
                </a:solidFill>
                <a:latin typeface="+mn-lt"/>
                <a:ea typeface="+mn-ea"/>
                <a:cs typeface="+mn-cs"/>
              </a:defRPr>
            </a:lvl8pPr>
            <a:lvl9pPr marL="3657600" algn="l" defTabSz="914400" rtl="0" eaLnBrk="1" latinLnBrk="0" hangingPunct="1">
              <a:defRPr lang="it-IT" sz="1800" kern="1200">
                <a:solidFill>
                  <a:schemeClr val="tx1"/>
                </a:solidFill>
                <a:latin typeface="+mn-lt"/>
                <a:ea typeface="+mn-ea"/>
                <a:cs typeface="+mn-cs"/>
              </a:defRPr>
            </a:lvl9pPr>
          </a:lstStyle>
          <a:p>
            <a:r>
              <a:rPr lang="it-IT"/>
              <a:t>Funzione Sistemi Informativi</a:t>
            </a:r>
          </a:p>
        </p:txBody>
      </p:sp>
    </p:spTree>
    <p:extLst>
      <p:ext uri="{BB962C8B-B14F-4D97-AF65-F5344CB8AC3E}">
        <p14:creationId xmlns:p14="http://schemas.microsoft.com/office/powerpoint/2010/main" val="2013390395"/>
      </p:ext>
    </p:extLst>
  </p:cSld>
  <p:clrMap bg1="lt1" tx1="dk1" bg2="lt2" tx2="dk2" accent1="accent1" accent2="accent2" accent3="accent3" accent4="accent4" accent5="accent5" accent6="accent6" hlink="hlink" folHlink="folHlink"/>
  <p:sldLayoutIdLst>
    <p:sldLayoutId id="2147483662" r:id="rId1"/>
    <p:sldLayoutId id="2147483665" r:id="rId2"/>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0" indent="0" algn="l" defTabSz="685800" rtl="0" eaLnBrk="1" latinLnBrk="0" hangingPunct="1">
        <a:lnSpc>
          <a:spcPct val="90000"/>
        </a:lnSpc>
        <a:spcBef>
          <a:spcPts val="750"/>
        </a:spcBef>
        <a:buFont typeface="Arial" panose="020B0604020202020204" pitchFamily="34" charset="0"/>
        <a:buNone/>
        <a:defRPr sz="2700" kern="1200">
          <a:solidFill>
            <a:schemeClr val="bg1"/>
          </a:solidFill>
          <a:latin typeface="Georgia" panose="02040502050405020303" pitchFamily="18"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it-IT"/>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FA504831-7634-4E27-BCF8-F3420754DDA6}"/>
              </a:ext>
            </a:extLst>
          </p:cNvPr>
          <p:cNvSpPr>
            <a:spLocks noGrp="1"/>
          </p:cNvSpPr>
          <p:nvPr>
            <p:ph type="body" idx="1"/>
          </p:nvPr>
        </p:nvSpPr>
        <p:spPr>
          <a:xfrm>
            <a:off x="408343" y="1268760"/>
            <a:ext cx="8478942" cy="5040560"/>
          </a:xfrm>
          <a:prstGeom prst="rect">
            <a:avLst/>
          </a:prstGeom>
        </p:spPr>
        <p:txBody>
          <a:bodyPr vert="horz" lIns="91440" tIns="45720" rIns="91440" bIns="45720" rtlCol="0">
            <a:normAutofit/>
          </a:bodyPr>
          <a:lstStyle/>
          <a:p>
            <a:pPr lvl="0"/>
            <a:r>
              <a:rPr lang="it-IT"/>
              <a:t>Testo</a:t>
            </a:r>
          </a:p>
        </p:txBody>
      </p:sp>
      <p:sp>
        <p:nvSpPr>
          <p:cNvPr id="6" name="Segnaposto numero diapositiva 5">
            <a:extLst>
              <a:ext uri="{FF2B5EF4-FFF2-40B4-BE49-F238E27FC236}">
                <a16:creationId xmlns:a16="http://schemas.microsoft.com/office/drawing/2014/main" id="{FC10B76D-4617-41EF-B96B-93766D37D927}"/>
              </a:ext>
            </a:extLst>
          </p:cNvPr>
          <p:cNvSpPr>
            <a:spLocks noGrp="1"/>
          </p:cNvSpPr>
          <p:nvPr>
            <p:ph type="sldNum" sz="quarter" idx="4"/>
          </p:nvPr>
        </p:nvSpPr>
        <p:spPr>
          <a:xfrm>
            <a:off x="8460432" y="6511002"/>
            <a:ext cx="432048" cy="337741"/>
          </a:xfrm>
          <a:prstGeom prst="rect">
            <a:avLst/>
          </a:prstGeom>
        </p:spPr>
        <p:txBody>
          <a:bodyPr vert="horz" lIns="91440" tIns="45720" rIns="91440" bIns="45720" rtlCol="0" anchor="ctr"/>
          <a:lstStyle>
            <a:lvl1pPr algn="r">
              <a:defRPr sz="900">
                <a:solidFill>
                  <a:schemeClr val="bg1"/>
                </a:solidFill>
                <a:latin typeface="Arial" panose="020B0604020202020204" pitchFamily="34" charset="0"/>
                <a:cs typeface="Arial" panose="020B0604020202020204" pitchFamily="34" charset="0"/>
              </a:defRPr>
            </a:lvl1pPr>
          </a:lstStyle>
          <a:p>
            <a:fld id="{14F507C0-A2FF-4299-BAF9-E80DCBBD298B}" type="slidenum">
              <a:rPr lang="it-IT" smtClean="0"/>
              <a:pPr/>
              <a:t>‹N›</a:t>
            </a:fld>
            <a:endParaRPr lang="it-IT"/>
          </a:p>
        </p:txBody>
      </p:sp>
      <p:sp>
        <p:nvSpPr>
          <p:cNvPr id="7" name="Segnaposto titolo 1">
            <a:extLst>
              <a:ext uri="{FF2B5EF4-FFF2-40B4-BE49-F238E27FC236}">
                <a16:creationId xmlns:a16="http://schemas.microsoft.com/office/drawing/2014/main" id="{2AC5BA8F-F3B0-48FA-B13C-16B577658491}"/>
              </a:ext>
            </a:extLst>
          </p:cNvPr>
          <p:cNvSpPr>
            <a:spLocks noGrp="1"/>
          </p:cNvSpPr>
          <p:nvPr>
            <p:ph type="title"/>
          </p:nvPr>
        </p:nvSpPr>
        <p:spPr>
          <a:xfrm>
            <a:off x="391989" y="206121"/>
            <a:ext cx="5620172" cy="630592"/>
          </a:xfrm>
          <a:prstGeom prst="rect">
            <a:avLst/>
          </a:prstGeom>
        </p:spPr>
        <p:txBody>
          <a:bodyPr vert="horz" lIns="91440" tIns="45720" rIns="91440" bIns="45720" rtlCol="0" anchor="ctr">
            <a:normAutofit/>
          </a:bodyPr>
          <a:lstStyle/>
          <a:p>
            <a:r>
              <a:rPr lang="it-IT"/>
              <a:t>Titolo</a:t>
            </a:r>
          </a:p>
        </p:txBody>
      </p:sp>
      <p:sp>
        <p:nvSpPr>
          <p:cNvPr id="8" name="Segnaposto piè di pagina 4">
            <a:extLst>
              <a:ext uri="{FF2B5EF4-FFF2-40B4-BE49-F238E27FC236}">
                <a16:creationId xmlns:a16="http://schemas.microsoft.com/office/drawing/2014/main" id="{888AC6EC-0928-4C40-895F-DD1C134CE283}"/>
              </a:ext>
            </a:extLst>
          </p:cNvPr>
          <p:cNvSpPr>
            <a:spLocks noGrp="1"/>
          </p:cNvSpPr>
          <p:nvPr>
            <p:ph type="ftr" sz="quarter" idx="3"/>
          </p:nvPr>
        </p:nvSpPr>
        <p:spPr>
          <a:xfrm>
            <a:off x="107505" y="6511002"/>
            <a:ext cx="7992888" cy="337741"/>
          </a:xfrm>
          <a:prstGeom prst="rect">
            <a:avLst/>
          </a:prstGeom>
        </p:spPr>
        <p:txBody>
          <a:bodyPr vert="horz" lIns="91440" tIns="45720" rIns="91440" bIns="45720" rtlCol="0" anchor="ctr"/>
          <a:lstStyle>
            <a:lvl1pPr algn="l">
              <a:defRPr sz="900">
                <a:solidFill>
                  <a:schemeClr val="bg1"/>
                </a:solidFill>
                <a:latin typeface="Arial" panose="020B0604020202020204" pitchFamily="34" charset="0"/>
                <a:cs typeface="Arial" panose="020B0604020202020204" pitchFamily="34" charset="0"/>
              </a:defRPr>
            </a:lvl1pPr>
          </a:lstStyle>
          <a:p>
            <a:r>
              <a:rPr lang="it-IT"/>
              <a:t>Funzione Sistemi Informativi – Ethical Phishing </a:t>
            </a:r>
          </a:p>
        </p:txBody>
      </p:sp>
    </p:spTree>
    <p:extLst>
      <p:ext uri="{BB962C8B-B14F-4D97-AF65-F5344CB8AC3E}">
        <p14:creationId xmlns:p14="http://schemas.microsoft.com/office/powerpoint/2010/main" val="325054317"/>
      </p:ext>
    </p:extLst>
  </p:cSld>
  <p:clrMap bg1="lt1" tx1="dk1" bg2="lt2" tx2="dk2" accent1="accent1" accent2="accent2" accent3="accent3" accent4="accent4" accent5="accent5" accent6="accent6" hlink="hlink" folHlink="folHlink"/>
  <p:sldLayoutIdLst>
    <p:sldLayoutId id="2147483690" r:id="rId1"/>
    <p:sldLayoutId id="2147483695" r:id="rId2"/>
    <p:sldLayoutId id="2147483684" r:id="rId3"/>
  </p:sldLayoutIdLst>
  <p:hf hdr="0" dt="0"/>
  <p:txStyles>
    <p:titleStyle>
      <a:lvl1pPr algn="l" defTabSz="685800" rtl="0" eaLnBrk="1" latinLnBrk="0" hangingPunct="1">
        <a:lnSpc>
          <a:spcPct val="90000"/>
        </a:lnSpc>
        <a:spcBef>
          <a:spcPct val="0"/>
        </a:spcBef>
        <a:buNone/>
        <a:defRPr sz="1800" kern="1200">
          <a:solidFill>
            <a:srgbClr val="3A6985"/>
          </a:solidFill>
          <a:latin typeface="Georgia" panose="02040502050405020303" pitchFamily="18" charset="0"/>
          <a:ea typeface="+mj-ea"/>
          <a:cs typeface="+mj-cs"/>
        </a:defRPr>
      </a:lvl1pPr>
    </p:titleStyle>
    <p:bodyStyle>
      <a:lvl1pPr marL="0" indent="0" algn="l" defTabSz="685800" rtl="0" eaLnBrk="1" latinLnBrk="0" hangingPunct="1">
        <a:lnSpc>
          <a:spcPct val="90000"/>
        </a:lnSpc>
        <a:spcBef>
          <a:spcPts val="750"/>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it-IT"/>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Segnaposto data 3">
            <a:extLst>
              <a:ext uri="{FF2B5EF4-FFF2-40B4-BE49-F238E27FC236}">
                <a16:creationId xmlns:a16="http://schemas.microsoft.com/office/drawing/2014/main" id="{E9B7D796-1462-41B2-A0E9-2AB01101BA39}"/>
              </a:ext>
            </a:extLst>
          </p:cNvPr>
          <p:cNvSpPr>
            <a:spLocks noGrp="1"/>
          </p:cNvSpPr>
          <p:nvPr>
            <p:ph type="dt" sz="half" idx="2"/>
          </p:nvPr>
        </p:nvSpPr>
        <p:spPr>
          <a:xfrm>
            <a:off x="413538" y="6453336"/>
            <a:ext cx="2057400" cy="337741"/>
          </a:xfrm>
          <a:prstGeom prst="rect">
            <a:avLst/>
          </a:prstGeom>
        </p:spPr>
        <p:txBody>
          <a:bodyPr vert="horz" lIns="91440" tIns="45720" rIns="91440" bIns="45720" rtlCol="0" anchor="ctr"/>
          <a:lstStyle>
            <a:lvl1pPr algn="l">
              <a:defRPr sz="900">
                <a:solidFill>
                  <a:schemeClr val="bg1"/>
                </a:solidFill>
                <a:latin typeface="Arial" panose="020B0604020202020204" pitchFamily="34" charset="0"/>
                <a:cs typeface="Arial" panose="020B0604020202020204" pitchFamily="34" charset="0"/>
              </a:defRPr>
            </a:lvl1pPr>
          </a:lstStyle>
          <a:p>
            <a:endParaRPr lang="it-IT"/>
          </a:p>
        </p:txBody>
      </p:sp>
      <p:sp>
        <p:nvSpPr>
          <p:cNvPr id="5" name="Segnaposto piè di pagina 4">
            <a:extLst>
              <a:ext uri="{FF2B5EF4-FFF2-40B4-BE49-F238E27FC236}">
                <a16:creationId xmlns:a16="http://schemas.microsoft.com/office/drawing/2014/main" id="{B9B926BA-3D05-477B-A51C-44D480FAD5C0}"/>
              </a:ext>
            </a:extLst>
          </p:cNvPr>
          <p:cNvSpPr>
            <a:spLocks noGrp="1"/>
          </p:cNvSpPr>
          <p:nvPr>
            <p:ph type="ftr" sz="quarter" idx="3"/>
          </p:nvPr>
        </p:nvSpPr>
        <p:spPr>
          <a:xfrm>
            <a:off x="3028950" y="6453336"/>
            <a:ext cx="3086100" cy="337741"/>
          </a:xfrm>
          <a:prstGeom prst="rect">
            <a:avLst/>
          </a:prstGeom>
        </p:spPr>
        <p:txBody>
          <a:bodyPr vert="horz" lIns="91440" tIns="45720" rIns="91440" bIns="45720" rtlCol="0" anchor="ctr"/>
          <a:lstStyle>
            <a:lvl1pPr algn="ctr">
              <a:defRPr sz="900">
                <a:solidFill>
                  <a:schemeClr val="bg1"/>
                </a:solidFill>
                <a:latin typeface="Arial" panose="020B0604020202020204" pitchFamily="34" charset="0"/>
                <a:cs typeface="Arial" panose="020B0604020202020204" pitchFamily="34" charset="0"/>
              </a:defRPr>
            </a:lvl1pPr>
          </a:lstStyle>
          <a:p>
            <a:r>
              <a:rPr lang="it-IT"/>
              <a:t>Funzione Sistemi Informativi – Ethical Phishing </a:t>
            </a:r>
          </a:p>
        </p:txBody>
      </p:sp>
      <p:sp>
        <p:nvSpPr>
          <p:cNvPr id="6" name="Segnaposto numero diapositiva 5">
            <a:extLst>
              <a:ext uri="{FF2B5EF4-FFF2-40B4-BE49-F238E27FC236}">
                <a16:creationId xmlns:a16="http://schemas.microsoft.com/office/drawing/2014/main" id="{6EC774C8-4C4B-43E1-BBDE-603C1D391100}"/>
              </a:ext>
            </a:extLst>
          </p:cNvPr>
          <p:cNvSpPr>
            <a:spLocks noGrp="1"/>
          </p:cNvSpPr>
          <p:nvPr>
            <p:ph type="sldNum" sz="quarter" idx="4"/>
          </p:nvPr>
        </p:nvSpPr>
        <p:spPr>
          <a:xfrm>
            <a:off x="6835080" y="6453336"/>
            <a:ext cx="2057400" cy="337741"/>
          </a:xfrm>
          <a:prstGeom prst="rect">
            <a:avLst/>
          </a:prstGeom>
        </p:spPr>
        <p:txBody>
          <a:bodyPr vert="horz" lIns="91440" tIns="45720" rIns="91440" bIns="45720" rtlCol="0" anchor="ctr"/>
          <a:lstStyle>
            <a:lvl1pPr algn="r">
              <a:defRPr sz="900">
                <a:solidFill>
                  <a:schemeClr val="bg1"/>
                </a:solidFill>
                <a:latin typeface="Arial" panose="020B0604020202020204" pitchFamily="34" charset="0"/>
                <a:cs typeface="Arial" panose="020B0604020202020204" pitchFamily="34" charset="0"/>
              </a:defRPr>
            </a:lvl1pPr>
          </a:lstStyle>
          <a:p>
            <a:fld id="{3AAD3640-1200-45DB-AEE9-3D422C4C4202}" type="slidenum">
              <a:rPr lang="it-IT" smtClean="0"/>
              <a:pPr/>
              <a:t>‹N›</a:t>
            </a:fld>
            <a:endParaRPr lang="it-IT"/>
          </a:p>
        </p:txBody>
      </p:sp>
    </p:spTree>
    <p:extLst>
      <p:ext uri="{BB962C8B-B14F-4D97-AF65-F5344CB8AC3E}">
        <p14:creationId xmlns:p14="http://schemas.microsoft.com/office/powerpoint/2010/main" val="408455197"/>
      </p:ext>
    </p:extLst>
  </p:cSld>
  <p:clrMap bg1="lt1" tx1="dk1" bg2="lt2" tx2="dk2" accent1="accent1" accent2="accent2" accent3="accent3" accent4="accent4" accent5="accent5" accent6="accent6" hlink="hlink" folHlink="folHlink"/>
  <p:sldLayoutIdLst>
    <p:sldLayoutId id="2147483697" r:id="rId1"/>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it-IT"/>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D1753780-4B5C-46C5-9A60-6F9DB882BAD9}"/>
              </a:ext>
            </a:extLst>
          </p:cNvPr>
          <p:cNvSpPr>
            <a:spLocks noGrp="1"/>
          </p:cNvSpPr>
          <p:nvPr>
            <p:ph type="body" idx="1"/>
          </p:nvPr>
        </p:nvSpPr>
        <p:spPr>
          <a:xfrm>
            <a:off x="415701" y="2708920"/>
            <a:ext cx="8476780" cy="2506514"/>
          </a:xfrm>
          <a:prstGeom prst="rect">
            <a:avLst/>
          </a:prstGeom>
        </p:spPr>
        <p:txBody>
          <a:bodyPr vert="horz" lIns="91440" tIns="45720" rIns="91440" bIns="45720" rtlCol="0">
            <a:normAutofit/>
          </a:bodyPr>
          <a:lstStyle/>
          <a:p>
            <a:pPr lvl="0"/>
            <a:r>
              <a:rPr lang="it-IT" dirty="0"/>
              <a:t>Titolo</a:t>
            </a:r>
          </a:p>
        </p:txBody>
      </p:sp>
      <p:sp>
        <p:nvSpPr>
          <p:cNvPr id="6" name="Segnaposto numero diapositiva 5">
            <a:extLst>
              <a:ext uri="{FF2B5EF4-FFF2-40B4-BE49-F238E27FC236}">
                <a16:creationId xmlns:a16="http://schemas.microsoft.com/office/drawing/2014/main" id="{DC41E2AE-F643-4959-AED2-FA970A19C0A4}"/>
              </a:ext>
            </a:extLst>
          </p:cNvPr>
          <p:cNvSpPr>
            <a:spLocks noGrp="1"/>
          </p:cNvSpPr>
          <p:nvPr>
            <p:ph type="sldNum" sz="quarter" idx="4"/>
          </p:nvPr>
        </p:nvSpPr>
        <p:spPr>
          <a:xfrm>
            <a:off x="6835080" y="6519240"/>
            <a:ext cx="2057400" cy="337741"/>
          </a:xfrm>
          <a:prstGeom prst="rect">
            <a:avLst/>
          </a:prstGeom>
        </p:spPr>
        <p:txBody>
          <a:bodyPr vert="horz" lIns="91440" tIns="45720" rIns="91440" bIns="45720" rtlCol="0" anchor="ctr"/>
          <a:lstStyle>
            <a:lvl1pPr algn="r">
              <a:defRPr sz="900">
                <a:solidFill>
                  <a:schemeClr val="bg1"/>
                </a:solidFill>
                <a:latin typeface="Arial" panose="020B0604020202020204" pitchFamily="34" charset="0"/>
                <a:cs typeface="Arial" panose="020B0604020202020204" pitchFamily="34" charset="0"/>
              </a:defRPr>
            </a:lvl1pPr>
          </a:lstStyle>
          <a:p>
            <a:fld id="{CECDA79F-33A7-42EB-8C33-64E639F9CDC1}" type="slidenum">
              <a:rPr lang="it-IT" smtClean="0"/>
              <a:pPr/>
              <a:t>‹N›</a:t>
            </a:fld>
            <a:endParaRPr lang="it-IT" dirty="0"/>
          </a:p>
        </p:txBody>
      </p:sp>
      <p:sp>
        <p:nvSpPr>
          <p:cNvPr id="7" name="Segnaposto piè di pagina 4">
            <a:extLst>
              <a:ext uri="{FF2B5EF4-FFF2-40B4-BE49-F238E27FC236}">
                <a16:creationId xmlns:a16="http://schemas.microsoft.com/office/drawing/2014/main" id="{B9B926BA-3D05-477B-A51C-44D480FAD5C0}"/>
              </a:ext>
            </a:extLst>
          </p:cNvPr>
          <p:cNvSpPr txBox="1">
            <a:spLocks/>
          </p:cNvSpPr>
          <p:nvPr userDrawn="1"/>
        </p:nvSpPr>
        <p:spPr>
          <a:xfrm>
            <a:off x="2843808" y="6520259"/>
            <a:ext cx="3086100" cy="337741"/>
          </a:xfrm>
          <a:prstGeom prst="rect">
            <a:avLst/>
          </a:prstGeom>
        </p:spPr>
        <p:txBody>
          <a:bodyPr vert="horz" lIns="91440" tIns="45720" rIns="91440" bIns="45720" rtlCol="0" anchor="ctr"/>
          <a:lstStyle>
            <a:defPPr>
              <a:defRPr lang="it-IT"/>
            </a:defPPr>
            <a:lvl1pPr marL="0" algn="ctr" defTabSz="914400" rtl="0" eaLnBrk="1" latinLnBrk="0" hangingPunct="1">
              <a:defRPr lang="it-IT" sz="900"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lang="it-IT" sz="1800" kern="1200">
                <a:solidFill>
                  <a:schemeClr val="tx1"/>
                </a:solidFill>
                <a:latin typeface="+mn-lt"/>
                <a:ea typeface="+mn-ea"/>
                <a:cs typeface="+mn-cs"/>
              </a:defRPr>
            </a:lvl2pPr>
            <a:lvl3pPr marL="914400" algn="l" defTabSz="914400" rtl="0" eaLnBrk="1" latinLnBrk="0" hangingPunct="1">
              <a:defRPr lang="it-IT" sz="1800" kern="1200">
                <a:solidFill>
                  <a:schemeClr val="tx1"/>
                </a:solidFill>
                <a:latin typeface="+mn-lt"/>
                <a:ea typeface="+mn-ea"/>
                <a:cs typeface="+mn-cs"/>
              </a:defRPr>
            </a:lvl3pPr>
            <a:lvl4pPr marL="1371600" algn="l" defTabSz="914400" rtl="0" eaLnBrk="1" latinLnBrk="0" hangingPunct="1">
              <a:defRPr lang="it-IT" sz="1800" kern="1200">
                <a:solidFill>
                  <a:schemeClr val="tx1"/>
                </a:solidFill>
                <a:latin typeface="+mn-lt"/>
                <a:ea typeface="+mn-ea"/>
                <a:cs typeface="+mn-cs"/>
              </a:defRPr>
            </a:lvl4pPr>
            <a:lvl5pPr marL="1828800" algn="l" defTabSz="914400" rtl="0" eaLnBrk="1" latinLnBrk="0" hangingPunct="1">
              <a:defRPr lang="it-IT" sz="1800" kern="1200">
                <a:solidFill>
                  <a:schemeClr val="tx1"/>
                </a:solidFill>
                <a:latin typeface="+mn-lt"/>
                <a:ea typeface="+mn-ea"/>
                <a:cs typeface="+mn-cs"/>
              </a:defRPr>
            </a:lvl5pPr>
            <a:lvl6pPr marL="2286000" algn="l" defTabSz="914400" rtl="0" eaLnBrk="1" latinLnBrk="0" hangingPunct="1">
              <a:defRPr lang="it-IT" sz="1800" kern="1200">
                <a:solidFill>
                  <a:schemeClr val="tx1"/>
                </a:solidFill>
                <a:latin typeface="+mn-lt"/>
                <a:ea typeface="+mn-ea"/>
                <a:cs typeface="+mn-cs"/>
              </a:defRPr>
            </a:lvl6pPr>
            <a:lvl7pPr marL="2743200" algn="l" defTabSz="914400" rtl="0" eaLnBrk="1" latinLnBrk="0" hangingPunct="1">
              <a:defRPr lang="it-IT" sz="1800" kern="1200">
                <a:solidFill>
                  <a:schemeClr val="tx1"/>
                </a:solidFill>
                <a:latin typeface="+mn-lt"/>
                <a:ea typeface="+mn-ea"/>
                <a:cs typeface="+mn-cs"/>
              </a:defRPr>
            </a:lvl7pPr>
            <a:lvl8pPr marL="3200400" algn="l" defTabSz="914400" rtl="0" eaLnBrk="1" latinLnBrk="0" hangingPunct="1">
              <a:defRPr lang="it-IT" sz="1800" kern="1200">
                <a:solidFill>
                  <a:schemeClr val="tx1"/>
                </a:solidFill>
                <a:latin typeface="+mn-lt"/>
                <a:ea typeface="+mn-ea"/>
                <a:cs typeface="+mn-cs"/>
              </a:defRPr>
            </a:lvl8pPr>
            <a:lvl9pPr marL="3657600" algn="l" defTabSz="914400" rtl="0" eaLnBrk="1" latinLnBrk="0" hangingPunct="1">
              <a:defRPr lang="it-IT" sz="1800" kern="1200">
                <a:solidFill>
                  <a:schemeClr val="tx1"/>
                </a:solidFill>
                <a:latin typeface="+mn-lt"/>
                <a:ea typeface="+mn-ea"/>
                <a:cs typeface="+mn-cs"/>
              </a:defRPr>
            </a:lvl9pPr>
          </a:lstStyle>
          <a:p>
            <a:r>
              <a:rPr lang="it-IT" dirty="0"/>
              <a:t>Funzione/Area</a:t>
            </a:r>
          </a:p>
        </p:txBody>
      </p:sp>
    </p:spTree>
    <p:extLst>
      <p:ext uri="{BB962C8B-B14F-4D97-AF65-F5344CB8AC3E}">
        <p14:creationId xmlns:p14="http://schemas.microsoft.com/office/powerpoint/2010/main" val="2068602883"/>
      </p:ext>
    </p:extLst>
  </p:cSld>
  <p:clrMap bg1="lt1" tx1="dk1" bg2="lt2" tx2="dk2" accent1="accent1" accent2="accent2" accent3="accent3" accent4="accent4" accent5="accent5" accent6="accent6" hlink="hlink" folHlink="folHlink"/>
  <p:sldLayoutIdLst>
    <p:sldLayoutId id="2147483699" r:id="rId1"/>
    <p:sldLayoutId id="2147483700" r:id="rId2"/>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0" indent="0" algn="l" defTabSz="685800" rtl="0" eaLnBrk="1" latinLnBrk="0" hangingPunct="1">
        <a:lnSpc>
          <a:spcPct val="90000"/>
        </a:lnSpc>
        <a:spcBef>
          <a:spcPts val="750"/>
        </a:spcBef>
        <a:buFont typeface="Arial" panose="020B0604020202020204" pitchFamily="34" charset="0"/>
        <a:buNone/>
        <a:defRPr sz="2700" kern="1200">
          <a:solidFill>
            <a:schemeClr val="bg1"/>
          </a:solidFill>
          <a:latin typeface="Georgia" panose="02040502050405020303" pitchFamily="18"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it-IT"/>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D1753780-4B5C-46C5-9A60-6F9DB882BAD9}"/>
              </a:ext>
            </a:extLst>
          </p:cNvPr>
          <p:cNvSpPr>
            <a:spLocks noGrp="1"/>
          </p:cNvSpPr>
          <p:nvPr>
            <p:ph type="body" idx="1"/>
          </p:nvPr>
        </p:nvSpPr>
        <p:spPr>
          <a:xfrm>
            <a:off x="415701" y="2708920"/>
            <a:ext cx="8476780" cy="2506514"/>
          </a:xfrm>
          <a:prstGeom prst="rect">
            <a:avLst/>
          </a:prstGeom>
        </p:spPr>
        <p:txBody>
          <a:bodyPr vert="horz" lIns="91440" tIns="45720" rIns="91440" bIns="45720" rtlCol="0">
            <a:normAutofit/>
          </a:bodyPr>
          <a:lstStyle/>
          <a:p>
            <a:pPr lvl="0"/>
            <a:r>
              <a:rPr lang="it-IT" dirty="0"/>
              <a:t>Titolo</a:t>
            </a:r>
          </a:p>
        </p:txBody>
      </p:sp>
      <p:sp>
        <p:nvSpPr>
          <p:cNvPr id="6" name="Segnaposto numero diapositiva 5">
            <a:extLst>
              <a:ext uri="{FF2B5EF4-FFF2-40B4-BE49-F238E27FC236}">
                <a16:creationId xmlns:a16="http://schemas.microsoft.com/office/drawing/2014/main" id="{DC41E2AE-F643-4959-AED2-FA970A19C0A4}"/>
              </a:ext>
            </a:extLst>
          </p:cNvPr>
          <p:cNvSpPr>
            <a:spLocks noGrp="1"/>
          </p:cNvSpPr>
          <p:nvPr>
            <p:ph type="sldNum" sz="quarter" idx="4"/>
          </p:nvPr>
        </p:nvSpPr>
        <p:spPr>
          <a:xfrm>
            <a:off x="6835080" y="6519240"/>
            <a:ext cx="2057400" cy="337741"/>
          </a:xfrm>
          <a:prstGeom prst="rect">
            <a:avLst/>
          </a:prstGeom>
        </p:spPr>
        <p:txBody>
          <a:bodyPr vert="horz" lIns="91440" tIns="45720" rIns="91440" bIns="45720" rtlCol="0" anchor="ctr"/>
          <a:lstStyle>
            <a:lvl1pPr algn="r">
              <a:defRPr sz="900">
                <a:solidFill>
                  <a:schemeClr val="bg1"/>
                </a:solidFill>
                <a:latin typeface="Arial" panose="020B0604020202020204" pitchFamily="34" charset="0"/>
                <a:cs typeface="Arial" panose="020B0604020202020204" pitchFamily="34" charset="0"/>
              </a:defRPr>
            </a:lvl1pPr>
          </a:lstStyle>
          <a:p>
            <a:fld id="{CECDA79F-33A7-42EB-8C33-64E639F9CDC1}" type="slidenum">
              <a:rPr lang="it-IT" smtClean="0"/>
              <a:pPr/>
              <a:t>‹N›</a:t>
            </a:fld>
            <a:endParaRPr lang="it-IT" dirty="0"/>
          </a:p>
        </p:txBody>
      </p:sp>
      <p:sp>
        <p:nvSpPr>
          <p:cNvPr id="9" name="Segnaposto piè di pagina 4">
            <a:extLst>
              <a:ext uri="{FF2B5EF4-FFF2-40B4-BE49-F238E27FC236}">
                <a16:creationId xmlns:a16="http://schemas.microsoft.com/office/drawing/2014/main" id="{B9B926BA-3D05-477B-A51C-44D480FAD5C0}"/>
              </a:ext>
            </a:extLst>
          </p:cNvPr>
          <p:cNvSpPr txBox="1">
            <a:spLocks/>
          </p:cNvSpPr>
          <p:nvPr userDrawn="1"/>
        </p:nvSpPr>
        <p:spPr>
          <a:xfrm>
            <a:off x="2843808" y="6503783"/>
            <a:ext cx="3086100" cy="337741"/>
          </a:xfrm>
          <a:prstGeom prst="rect">
            <a:avLst/>
          </a:prstGeom>
        </p:spPr>
        <p:txBody>
          <a:bodyPr vert="horz" lIns="91440" tIns="45720" rIns="91440" bIns="45720" rtlCol="0" anchor="ctr"/>
          <a:lstStyle>
            <a:defPPr>
              <a:defRPr lang="it-IT"/>
            </a:defPPr>
            <a:lvl1pPr marL="0" algn="ctr" defTabSz="914400" rtl="0" eaLnBrk="1" latinLnBrk="0" hangingPunct="1">
              <a:defRPr lang="it-IT" sz="900"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lang="it-IT" sz="1800" kern="1200">
                <a:solidFill>
                  <a:schemeClr val="tx1"/>
                </a:solidFill>
                <a:latin typeface="+mn-lt"/>
                <a:ea typeface="+mn-ea"/>
                <a:cs typeface="+mn-cs"/>
              </a:defRPr>
            </a:lvl2pPr>
            <a:lvl3pPr marL="914400" algn="l" defTabSz="914400" rtl="0" eaLnBrk="1" latinLnBrk="0" hangingPunct="1">
              <a:defRPr lang="it-IT" sz="1800" kern="1200">
                <a:solidFill>
                  <a:schemeClr val="tx1"/>
                </a:solidFill>
                <a:latin typeface="+mn-lt"/>
                <a:ea typeface="+mn-ea"/>
                <a:cs typeface="+mn-cs"/>
              </a:defRPr>
            </a:lvl3pPr>
            <a:lvl4pPr marL="1371600" algn="l" defTabSz="914400" rtl="0" eaLnBrk="1" latinLnBrk="0" hangingPunct="1">
              <a:defRPr lang="it-IT" sz="1800" kern="1200">
                <a:solidFill>
                  <a:schemeClr val="tx1"/>
                </a:solidFill>
                <a:latin typeface="+mn-lt"/>
                <a:ea typeface="+mn-ea"/>
                <a:cs typeface="+mn-cs"/>
              </a:defRPr>
            </a:lvl4pPr>
            <a:lvl5pPr marL="1828800" algn="l" defTabSz="914400" rtl="0" eaLnBrk="1" latinLnBrk="0" hangingPunct="1">
              <a:defRPr lang="it-IT" sz="1800" kern="1200">
                <a:solidFill>
                  <a:schemeClr val="tx1"/>
                </a:solidFill>
                <a:latin typeface="+mn-lt"/>
                <a:ea typeface="+mn-ea"/>
                <a:cs typeface="+mn-cs"/>
              </a:defRPr>
            </a:lvl5pPr>
            <a:lvl6pPr marL="2286000" algn="l" defTabSz="914400" rtl="0" eaLnBrk="1" latinLnBrk="0" hangingPunct="1">
              <a:defRPr lang="it-IT" sz="1800" kern="1200">
                <a:solidFill>
                  <a:schemeClr val="tx1"/>
                </a:solidFill>
                <a:latin typeface="+mn-lt"/>
                <a:ea typeface="+mn-ea"/>
                <a:cs typeface="+mn-cs"/>
              </a:defRPr>
            </a:lvl6pPr>
            <a:lvl7pPr marL="2743200" algn="l" defTabSz="914400" rtl="0" eaLnBrk="1" latinLnBrk="0" hangingPunct="1">
              <a:defRPr lang="it-IT" sz="1800" kern="1200">
                <a:solidFill>
                  <a:schemeClr val="tx1"/>
                </a:solidFill>
                <a:latin typeface="+mn-lt"/>
                <a:ea typeface="+mn-ea"/>
                <a:cs typeface="+mn-cs"/>
              </a:defRPr>
            </a:lvl7pPr>
            <a:lvl8pPr marL="3200400" algn="l" defTabSz="914400" rtl="0" eaLnBrk="1" latinLnBrk="0" hangingPunct="1">
              <a:defRPr lang="it-IT" sz="1800" kern="1200">
                <a:solidFill>
                  <a:schemeClr val="tx1"/>
                </a:solidFill>
                <a:latin typeface="+mn-lt"/>
                <a:ea typeface="+mn-ea"/>
                <a:cs typeface="+mn-cs"/>
              </a:defRPr>
            </a:lvl8pPr>
            <a:lvl9pPr marL="3657600" algn="l" defTabSz="914400" rtl="0" eaLnBrk="1" latinLnBrk="0" hangingPunct="1">
              <a:defRPr lang="it-IT" sz="1800" kern="1200">
                <a:solidFill>
                  <a:schemeClr val="tx1"/>
                </a:solidFill>
                <a:latin typeface="+mn-lt"/>
                <a:ea typeface="+mn-ea"/>
                <a:cs typeface="+mn-cs"/>
              </a:defRPr>
            </a:lvl9pPr>
          </a:lstStyle>
          <a:p>
            <a:r>
              <a:rPr lang="it-IT" dirty="0"/>
              <a:t>Funzione Gestione Carriera e Servizi agli Studenti </a:t>
            </a:r>
          </a:p>
        </p:txBody>
      </p:sp>
    </p:spTree>
    <p:extLst>
      <p:ext uri="{BB962C8B-B14F-4D97-AF65-F5344CB8AC3E}">
        <p14:creationId xmlns:p14="http://schemas.microsoft.com/office/powerpoint/2010/main" val="2690103780"/>
      </p:ext>
    </p:extLst>
  </p:cSld>
  <p:clrMap bg1="lt1" tx1="dk1" bg2="lt2" tx2="dk2" accent1="accent1" accent2="accent2" accent3="accent3" accent4="accent4" accent5="accent5" accent6="accent6" hlink="hlink" folHlink="folHlink"/>
  <p:sldLayoutIdLst>
    <p:sldLayoutId id="2147483702" r:id="rId1"/>
    <p:sldLayoutId id="2147483703" r:id="rId2"/>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0" indent="0" algn="l" defTabSz="685800" rtl="0" eaLnBrk="1" latinLnBrk="0" hangingPunct="1">
        <a:lnSpc>
          <a:spcPct val="90000"/>
        </a:lnSpc>
        <a:spcBef>
          <a:spcPts val="750"/>
        </a:spcBef>
        <a:buFont typeface="Arial" panose="020B0604020202020204" pitchFamily="34" charset="0"/>
        <a:buNone/>
        <a:defRPr sz="2700" kern="1200">
          <a:solidFill>
            <a:schemeClr val="bg1"/>
          </a:solidFill>
          <a:latin typeface="Georgia" panose="02040502050405020303" pitchFamily="18"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it-IT"/>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piè di pagina 3">
            <a:extLst>
              <a:ext uri="{FF2B5EF4-FFF2-40B4-BE49-F238E27FC236}">
                <a16:creationId xmlns:a16="http://schemas.microsoft.com/office/drawing/2014/main" id="{FC195918-6489-4F0E-B0DC-36EC937ADE05}"/>
              </a:ext>
            </a:extLst>
          </p:cNvPr>
          <p:cNvSpPr>
            <a:spLocks noGrp="1"/>
          </p:cNvSpPr>
          <p:nvPr>
            <p:ph type="ftr" sz="quarter" idx="11"/>
          </p:nvPr>
        </p:nvSpPr>
        <p:spPr>
          <a:xfrm>
            <a:off x="3028950" y="6475635"/>
            <a:ext cx="3806130" cy="337741"/>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dirty="0">
                <a:solidFill>
                  <a:prstClr val="white"/>
                </a:solidFill>
              </a:rPr>
              <a:t>Daniela Bragoli</a:t>
            </a:r>
            <a:endParaRPr kumimoji="0" lang="it-IT" sz="9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5" name="Segnaposto numero diapositiva 4">
            <a:extLst>
              <a:ext uri="{FF2B5EF4-FFF2-40B4-BE49-F238E27FC236}">
                <a16:creationId xmlns:a16="http://schemas.microsoft.com/office/drawing/2014/main" id="{73F30BD1-A295-456E-8773-C1CE24CA00C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AAD3640-1200-45DB-AEE9-3D422C4C4202}" type="slidenum">
              <a:rPr kumimoji="0" lang="it-IT" sz="900" b="0" i="0" u="none" strike="noStrike" kern="1200" cap="none" spc="0" normalizeH="0" baseline="0" noProof="0" smtClean="0">
                <a:ln>
                  <a:noFill/>
                </a:ln>
                <a:solidFill>
                  <a:prstClr val="white"/>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it-IT" sz="9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10" name="Titolo 1">
            <a:extLst>
              <a:ext uri="{FF2B5EF4-FFF2-40B4-BE49-F238E27FC236}">
                <a16:creationId xmlns:a16="http://schemas.microsoft.com/office/drawing/2014/main" id="{BC38F08D-377E-40F3-988B-BC97556F3FDF}"/>
              </a:ext>
            </a:extLst>
          </p:cNvPr>
          <p:cNvSpPr txBox="1">
            <a:spLocks/>
          </p:cNvSpPr>
          <p:nvPr/>
        </p:nvSpPr>
        <p:spPr>
          <a:xfrm>
            <a:off x="5148064" y="5373216"/>
            <a:ext cx="3257600" cy="431625"/>
          </a:xfrm>
          <a:prstGeom prst="rect">
            <a:avLst/>
          </a:prstGeom>
        </p:spPr>
        <p:txBody>
          <a:bodyPr anchor="b"/>
          <a:lstStyle>
            <a:lvl1pPr algn="l" defTabSz="685800" rtl="0" eaLnBrk="1" latinLnBrk="0" hangingPunct="1">
              <a:lnSpc>
                <a:spcPct val="90000"/>
              </a:lnSpc>
              <a:spcBef>
                <a:spcPct val="0"/>
              </a:spcBef>
              <a:buNone/>
              <a:defRPr sz="2700" kern="1200">
                <a:solidFill>
                  <a:schemeClr val="bg1"/>
                </a:solidFill>
                <a:latin typeface="Georgia" panose="02040502050405020303" pitchFamily="18" charset="0"/>
                <a:ea typeface="+mj-ea"/>
                <a:cs typeface="+mj-cs"/>
              </a:defRPr>
            </a:lvl1pPr>
          </a:lstStyle>
          <a:p>
            <a:pPr algn="r"/>
            <a:r>
              <a:rPr lang="it-IT" sz="2000" dirty="0">
                <a:solidFill>
                  <a:schemeClr val="accent1">
                    <a:lumMod val="50000"/>
                  </a:schemeClr>
                </a:solidFill>
              </a:rPr>
              <a:t> 18 marzo 2022</a:t>
            </a:r>
          </a:p>
        </p:txBody>
      </p:sp>
      <p:sp>
        <p:nvSpPr>
          <p:cNvPr id="11" name="Titolo 1">
            <a:extLst>
              <a:ext uri="{FF2B5EF4-FFF2-40B4-BE49-F238E27FC236}">
                <a16:creationId xmlns:a16="http://schemas.microsoft.com/office/drawing/2014/main" id="{8D8EAEA7-31C9-4960-BFC5-C7617B1E0355}"/>
              </a:ext>
            </a:extLst>
          </p:cNvPr>
          <p:cNvSpPr>
            <a:spLocks noGrp="1"/>
          </p:cNvSpPr>
          <p:nvPr>
            <p:ph type="ctrTitle"/>
          </p:nvPr>
        </p:nvSpPr>
        <p:spPr>
          <a:xfrm>
            <a:off x="504679" y="2151279"/>
            <a:ext cx="8170524" cy="2551143"/>
          </a:xfrm>
        </p:spPr>
        <p:txBody>
          <a:bodyPr/>
          <a:lstStyle/>
          <a:p>
            <a:pPr>
              <a:defRPr/>
            </a:pPr>
            <a:r>
              <a:rPr lang="it-IT" altLang="it-IT" sz="3200" dirty="0" err="1">
                <a:cs typeface="Arial" charset="0"/>
              </a:rPr>
              <a:t>Sustainability</a:t>
            </a:r>
            <a:r>
              <a:rPr lang="it-IT" altLang="it-IT" sz="3200" dirty="0">
                <a:cs typeface="Arial" charset="0"/>
              </a:rPr>
              <a:t> </a:t>
            </a:r>
            <a:r>
              <a:rPr lang="it-IT" altLang="it-IT" sz="3200" dirty="0" err="1">
                <a:cs typeface="Arial" charset="0"/>
              </a:rPr>
              <a:t>indicators</a:t>
            </a:r>
            <a:r>
              <a:rPr lang="it-IT" altLang="it-IT" sz="3200" dirty="0">
                <a:cs typeface="Arial" charset="0"/>
              </a:rPr>
              <a:t> for </a:t>
            </a:r>
            <a:r>
              <a:rPr lang="it-IT" altLang="it-IT" sz="3200" dirty="0" err="1">
                <a:cs typeface="Arial" charset="0"/>
              </a:rPr>
              <a:t>SMEs</a:t>
            </a:r>
            <a:r>
              <a:rPr lang="it-IT" altLang="it-IT" sz="3200" dirty="0">
                <a:cs typeface="Arial" charset="0"/>
              </a:rPr>
              <a:t>: governance, performance and credit</a:t>
            </a:r>
            <a:br>
              <a:rPr lang="it-IT" altLang="it-IT" sz="3200" dirty="0">
                <a:cs typeface="Arial" charset="0"/>
              </a:rPr>
            </a:br>
            <a:r>
              <a:rPr lang="it-IT" altLang="it-IT" sz="2000" i="1" dirty="0">
                <a:cs typeface="Arial" charset="0"/>
              </a:rPr>
              <a:t>Daniela Bragoli</a:t>
            </a:r>
            <a:br>
              <a:rPr lang="it-IT" altLang="it-IT" sz="3200" dirty="0">
                <a:cs typeface="Arial" charset="0"/>
              </a:rPr>
            </a:br>
            <a:br>
              <a:rPr lang="it-IT" altLang="it-IT" sz="3200" dirty="0">
                <a:cs typeface="Arial" charset="0"/>
              </a:rPr>
            </a:br>
            <a:r>
              <a:rPr lang="it-IT" altLang="it-IT" sz="1800" b="1" dirty="0">
                <a:cs typeface="Arial" charset="0"/>
              </a:rPr>
              <a:t>Gruppo di lavoro: </a:t>
            </a:r>
            <a:r>
              <a:rPr lang="it-IT" altLang="it-IT" sz="1800" dirty="0">
                <a:cs typeface="Arial" charset="0"/>
              </a:rPr>
              <a:t>Marseguerra G., Bragoli D., Cortelezzi F., Rigon M., Girolimetto F., Fedreghini D., Ganugi T.</a:t>
            </a:r>
            <a:br>
              <a:rPr lang="it-IT" altLang="it-IT" sz="1800" dirty="0">
                <a:cs typeface="Arial" charset="0"/>
              </a:rPr>
            </a:br>
            <a:endParaRPr lang="it-IT" altLang="it-IT" sz="1800" dirty="0"/>
          </a:p>
        </p:txBody>
      </p:sp>
    </p:spTree>
    <p:extLst>
      <p:ext uri="{BB962C8B-B14F-4D97-AF65-F5344CB8AC3E}">
        <p14:creationId xmlns:p14="http://schemas.microsoft.com/office/powerpoint/2010/main" val="23075081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5EF3B68-6BAA-4FF0-AD9A-346477532079}"/>
              </a:ext>
            </a:extLst>
          </p:cNvPr>
          <p:cNvSpPr>
            <a:spLocks noGrp="1"/>
          </p:cNvSpPr>
          <p:nvPr>
            <p:ph type="title"/>
          </p:nvPr>
        </p:nvSpPr>
        <p:spPr/>
        <p:txBody>
          <a:bodyPr>
            <a:normAutofit/>
          </a:bodyPr>
          <a:lstStyle/>
          <a:p>
            <a:r>
              <a:rPr lang="it-IT" sz="3200" dirty="0"/>
              <a:t>Sostenibilità e Credito</a:t>
            </a:r>
          </a:p>
        </p:txBody>
      </p:sp>
      <p:sp>
        <p:nvSpPr>
          <p:cNvPr id="3" name="Segnaposto numero diapositiva 2">
            <a:extLst>
              <a:ext uri="{FF2B5EF4-FFF2-40B4-BE49-F238E27FC236}">
                <a16:creationId xmlns:a16="http://schemas.microsoft.com/office/drawing/2014/main" id="{B757984A-66EE-4AEF-B5A4-0188F833AD1B}"/>
              </a:ext>
            </a:extLst>
          </p:cNvPr>
          <p:cNvSpPr>
            <a:spLocks noGrp="1"/>
          </p:cNvSpPr>
          <p:nvPr>
            <p:ph type="sldNum" sz="quarter" idx="10"/>
          </p:nvPr>
        </p:nvSpPr>
        <p:spPr/>
        <p:txBody>
          <a:bodyPr/>
          <a:lstStyle/>
          <a:p>
            <a:fld id="{14F507C0-A2FF-4299-BAF9-E80DCBBD298B}" type="slidenum">
              <a:rPr lang="it-IT" smtClean="0"/>
              <a:pPr/>
              <a:t>10</a:t>
            </a:fld>
            <a:endParaRPr lang="it-IT"/>
          </a:p>
        </p:txBody>
      </p:sp>
      <p:sp>
        <p:nvSpPr>
          <p:cNvPr id="4" name="Segnaposto piè di pagina 3">
            <a:extLst>
              <a:ext uri="{FF2B5EF4-FFF2-40B4-BE49-F238E27FC236}">
                <a16:creationId xmlns:a16="http://schemas.microsoft.com/office/drawing/2014/main" id="{7A705B1F-B7F0-461D-8F97-2EB791EADC64}"/>
              </a:ext>
            </a:extLst>
          </p:cNvPr>
          <p:cNvSpPr>
            <a:spLocks noGrp="1"/>
          </p:cNvSpPr>
          <p:nvPr>
            <p:ph type="ftr" sz="quarter" idx="11"/>
          </p:nvPr>
        </p:nvSpPr>
        <p:spPr/>
        <p:txBody>
          <a:bodyPr/>
          <a:lstStyle/>
          <a:p>
            <a:endParaRPr lang="it-IT" dirty="0"/>
          </a:p>
        </p:txBody>
      </p:sp>
      <p:sp>
        <p:nvSpPr>
          <p:cNvPr id="6" name="CasellaDiTesto 5">
            <a:extLst>
              <a:ext uri="{FF2B5EF4-FFF2-40B4-BE49-F238E27FC236}">
                <a16:creationId xmlns:a16="http://schemas.microsoft.com/office/drawing/2014/main" id="{5B59DABB-D45A-45A9-9D43-F9BFE21A41C5}"/>
              </a:ext>
            </a:extLst>
          </p:cNvPr>
          <p:cNvSpPr txBox="1"/>
          <p:nvPr/>
        </p:nvSpPr>
        <p:spPr>
          <a:xfrm>
            <a:off x="251520" y="1313975"/>
            <a:ext cx="8208912" cy="4832092"/>
          </a:xfrm>
          <a:prstGeom prst="rect">
            <a:avLst/>
          </a:prstGeom>
          <a:noFill/>
        </p:spPr>
        <p:txBody>
          <a:bodyPr wrap="square">
            <a:spAutoFit/>
          </a:bodyPr>
          <a:lstStyle/>
          <a:p>
            <a:pPr marL="342900" indent="-342900" algn="l">
              <a:buFont typeface="Arial" panose="020B0604020202020204" pitchFamily="34" charset="0"/>
              <a:buChar char="•"/>
            </a:pPr>
            <a:r>
              <a:rPr lang="it-IT" sz="2200" b="0" i="0" u="none" strike="noStrike" baseline="0" dirty="0">
                <a:latin typeface="Georgia" panose="02040502050405020303" pitchFamily="18" charset="0"/>
              </a:rPr>
              <a:t>Un numero sempre crescente di fondi di investimento e banche stanno includendo ESG standards nelle loro procedure legate all'erogazione del credito ( Mertens 2017; Macquarie 2018; </a:t>
            </a:r>
            <a:r>
              <a:rPr lang="it-IT" sz="2200" b="0" i="0" u="none" strike="noStrike" baseline="0" dirty="0" err="1">
                <a:latin typeface="Georgia" panose="02040502050405020303" pitchFamily="18" charset="0"/>
              </a:rPr>
              <a:t>Reznick</a:t>
            </a:r>
            <a:r>
              <a:rPr lang="it-IT" sz="2200" b="0" i="0" u="none" strike="noStrike" baseline="0" dirty="0">
                <a:latin typeface="Georgia" panose="02040502050405020303" pitchFamily="18" charset="0"/>
              </a:rPr>
              <a:t> and </a:t>
            </a:r>
            <a:r>
              <a:rPr lang="it-IT" sz="2200" b="0" i="0" u="none" strike="noStrike" baseline="0" dirty="0" err="1">
                <a:latin typeface="Georgia" panose="02040502050405020303" pitchFamily="18" charset="0"/>
              </a:rPr>
              <a:t>Viehs</a:t>
            </a:r>
            <a:r>
              <a:rPr lang="it-IT" sz="2200" b="0" i="0" u="none" strike="noStrike" baseline="0" dirty="0">
                <a:latin typeface="Georgia" panose="02040502050405020303" pitchFamily="18" charset="0"/>
              </a:rPr>
              <a:t> 2017; </a:t>
            </a:r>
            <a:r>
              <a:rPr lang="it-IT" sz="2200" b="0" i="0" u="none" strike="noStrike" baseline="0" dirty="0" err="1">
                <a:latin typeface="Georgia" panose="02040502050405020303" pitchFamily="18" charset="0"/>
              </a:rPr>
              <a:t>Inderst</a:t>
            </a:r>
            <a:r>
              <a:rPr lang="it-IT" sz="2200" b="0" i="0" u="none" strike="noStrike" baseline="0" dirty="0">
                <a:latin typeface="Georgia" panose="02040502050405020303" pitchFamily="18" charset="0"/>
              </a:rPr>
              <a:t> and Stewart 2018).</a:t>
            </a:r>
          </a:p>
          <a:p>
            <a:pPr marL="342900" indent="-342900" algn="l">
              <a:buFont typeface="Arial" panose="020B0604020202020204" pitchFamily="34" charset="0"/>
              <a:buChar char="•"/>
            </a:pPr>
            <a:endParaRPr lang="it-IT" sz="2200" b="0" i="0" u="none" strike="noStrike" baseline="0" dirty="0">
              <a:latin typeface="Georgia" panose="02040502050405020303" pitchFamily="18" charset="0"/>
            </a:endParaRPr>
          </a:p>
          <a:p>
            <a:pPr marL="342900" indent="-342900" algn="l">
              <a:buFont typeface="Arial" panose="020B0604020202020204" pitchFamily="34" charset="0"/>
              <a:buChar char="•"/>
            </a:pPr>
            <a:r>
              <a:rPr lang="it-IT" sz="2200" b="0" i="0" u="none" strike="noStrike" baseline="0" dirty="0">
                <a:latin typeface="Georgia" panose="02040502050405020303" pitchFamily="18" charset="0"/>
              </a:rPr>
              <a:t>Pratiche ESG e il costo del debito (</a:t>
            </a:r>
            <a:r>
              <a:rPr lang="it-IT" sz="2200" b="0" i="0" u="none" strike="noStrike" baseline="0" dirty="0" err="1">
                <a:latin typeface="Georgia" panose="02040502050405020303" pitchFamily="18" charset="0"/>
              </a:rPr>
              <a:t>Eliwaet</a:t>
            </a:r>
            <a:r>
              <a:rPr lang="it-IT" sz="2200" b="0" i="0" u="none" strike="noStrike" baseline="0" dirty="0">
                <a:latin typeface="Georgia" panose="02040502050405020303" pitchFamily="18" charset="0"/>
              </a:rPr>
              <a:t> al., 2021). Alle banche interessa la performance ESG delle imprese? Gli autori distinguono tra ESG </a:t>
            </a:r>
            <a:r>
              <a:rPr lang="it-IT" sz="2200" b="0" i="0" u="none" strike="noStrike" baseline="0" dirty="0" err="1">
                <a:latin typeface="Georgia" panose="02040502050405020303" pitchFamily="18" charset="0"/>
              </a:rPr>
              <a:t>disclosure</a:t>
            </a:r>
            <a:r>
              <a:rPr lang="it-IT" sz="2200" b="0" i="0" u="none" strike="noStrike" baseline="0" dirty="0">
                <a:latin typeface="Georgia" panose="02040502050405020303" pitchFamily="18" charset="0"/>
              </a:rPr>
              <a:t> e ESG performance.</a:t>
            </a:r>
          </a:p>
          <a:p>
            <a:pPr marL="342900" indent="-342900" algn="l">
              <a:buFont typeface="Arial" panose="020B0604020202020204" pitchFamily="34" charset="0"/>
              <a:buChar char="•"/>
            </a:pPr>
            <a:endParaRPr lang="it-IT" sz="2200" b="0" i="0" u="none" strike="noStrike" baseline="0" dirty="0">
              <a:latin typeface="Georgia" panose="02040502050405020303" pitchFamily="18" charset="0"/>
            </a:endParaRPr>
          </a:p>
          <a:p>
            <a:pPr marL="342900" indent="-342900" algn="l">
              <a:buFont typeface="Arial" panose="020B0604020202020204" pitchFamily="34" charset="0"/>
              <a:buChar char="•"/>
            </a:pPr>
            <a:r>
              <a:rPr lang="it-IT" sz="2200" b="0" i="0" u="none" strike="noStrike" baseline="0" dirty="0">
                <a:latin typeface="Georgia" panose="02040502050405020303" pitchFamily="18" charset="0"/>
              </a:rPr>
              <a:t>Come inglobare indicatori ESG nei modelli di rating degli istituti di credito? L'inclusione di fattori ESG può migliorare il potere esplicativo dei modelli discriminanti e migliorare il potere previsivo dei modelli d'insolvenza?</a:t>
            </a:r>
            <a:endParaRPr lang="it-IT" sz="2200" dirty="0">
              <a:latin typeface="Georgia" panose="02040502050405020303" pitchFamily="18" charset="0"/>
            </a:endParaRPr>
          </a:p>
        </p:txBody>
      </p:sp>
    </p:spTree>
    <p:extLst>
      <p:ext uri="{BB962C8B-B14F-4D97-AF65-F5344CB8AC3E}">
        <p14:creationId xmlns:p14="http://schemas.microsoft.com/office/powerpoint/2010/main" val="2536195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ADE8C25-896A-4F21-9A4B-CBF8C97387E1}"/>
              </a:ext>
            </a:extLst>
          </p:cNvPr>
          <p:cNvSpPr>
            <a:spLocks noGrp="1"/>
          </p:cNvSpPr>
          <p:nvPr>
            <p:ph type="title"/>
          </p:nvPr>
        </p:nvSpPr>
        <p:spPr/>
        <p:txBody>
          <a:bodyPr>
            <a:normAutofit/>
          </a:bodyPr>
          <a:lstStyle/>
          <a:p>
            <a:r>
              <a:rPr lang="it-IT" sz="3200" dirty="0"/>
              <a:t>Conclusioni</a:t>
            </a:r>
          </a:p>
        </p:txBody>
      </p:sp>
      <p:sp>
        <p:nvSpPr>
          <p:cNvPr id="3" name="Segnaposto numero diapositiva 2">
            <a:extLst>
              <a:ext uri="{FF2B5EF4-FFF2-40B4-BE49-F238E27FC236}">
                <a16:creationId xmlns:a16="http://schemas.microsoft.com/office/drawing/2014/main" id="{D76D2A26-9F0C-46AF-B79D-F2E7A4DD223A}"/>
              </a:ext>
            </a:extLst>
          </p:cNvPr>
          <p:cNvSpPr>
            <a:spLocks noGrp="1"/>
          </p:cNvSpPr>
          <p:nvPr>
            <p:ph type="sldNum" sz="quarter" idx="10"/>
          </p:nvPr>
        </p:nvSpPr>
        <p:spPr/>
        <p:txBody>
          <a:bodyPr/>
          <a:lstStyle/>
          <a:p>
            <a:fld id="{14F507C0-A2FF-4299-BAF9-E80DCBBD298B}" type="slidenum">
              <a:rPr lang="it-IT" smtClean="0"/>
              <a:pPr/>
              <a:t>11</a:t>
            </a:fld>
            <a:endParaRPr lang="it-IT"/>
          </a:p>
        </p:txBody>
      </p:sp>
      <p:sp>
        <p:nvSpPr>
          <p:cNvPr id="4" name="Segnaposto piè di pagina 3">
            <a:extLst>
              <a:ext uri="{FF2B5EF4-FFF2-40B4-BE49-F238E27FC236}">
                <a16:creationId xmlns:a16="http://schemas.microsoft.com/office/drawing/2014/main" id="{8A49F65B-7391-437D-B963-EB33598EE93A}"/>
              </a:ext>
            </a:extLst>
          </p:cNvPr>
          <p:cNvSpPr>
            <a:spLocks noGrp="1"/>
          </p:cNvSpPr>
          <p:nvPr>
            <p:ph type="ftr" sz="quarter" idx="11"/>
          </p:nvPr>
        </p:nvSpPr>
        <p:spPr/>
        <p:txBody>
          <a:bodyPr/>
          <a:lstStyle/>
          <a:p>
            <a:endParaRPr lang="it-IT" dirty="0"/>
          </a:p>
        </p:txBody>
      </p:sp>
      <p:sp>
        <p:nvSpPr>
          <p:cNvPr id="6" name="CasellaDiTesto 5">
            <a:extLst>
              <a:ext uri="{FF2B5EF4-FFF2-40B4-BE49-F238E27FC236}">
                <a16:creationId xmlns:a16="http://schemas.microsoft.com/office/drawing/2014/main" id="{7F1CBE6C-BC93-40E0-A21F-DF997644E853}"/>
              </a:ext>
            </a:extLst>
          </p:cNvPr>
          <p:cNvSpPr txBox="1"/>
          <p:nvPr/>
        </p:nvSpPr>
        <p:spPr>
          <a:xfrm>
            <a:off x="391989" y="2277660"/>
            <a:ext cx="8153700" cy="2462213"/>
          </a:xfrm>
          <a:prstGeom prst="rect">
            <a:avLst/>
          </a:prstGeom>
          <a:noFill/>
        </p:spPr>
        <p:txBody>
          <a:bodyPr wrap="square">
            <a:spAutoFit/>
          </a:bodyPr>
          <a:lstStyle/>
          <a:p>
            <a:pPr marL="342900" indent="-342900" algn="l">
              <a:buFont typeface="Arial" panose="020B0604020202020204" pitchFamily="34" charset="0"/>
              <a:buChar char="•"/>
            </a:pPr>
            <a:r>
              <a:rPr lang="it-IT" sz="2200" b="0" i="0" u="none" strike="noStrike" baseline="0" dirty="0">
                <a:latin typeface="Georgia" panose="02040502050405020303" pitchFamily="18" charset="0"/>
              </a:rPr>
              <a:t>Costruzione di uno score robusto che misuri la sostenibilità delle PMI rispettando i criteri ESG</a:t>
            </a:r>
          </a:p>
          <a:p>
            <a:pPr marL="342900" indent="-342900" algn="l">
              <a:buFont typeface="Arial" panose="020B0604020202020204" pitchFamily="34" charset="0"/>
              <a:buChar char="•"/>
            </a:pPr>
            <a:endParaRPr lang="it-IT" sz="2200" b="0" i="0" u="none" strike="noStrike" baseline="0" dirty="0">
              <a:latin typeface="Georgia" panose="02040502050405020303" pitchFamily="18" charset="0"/>
            </a:endParaRPr>
          </a:p>
          <a:p>
            <a:pPr marL="342900" indent="-342900" algn="l">
              <a:buFont typeface="Arial" panose="020B0604020202020204" pitchFamily="34" charset="0"/>
              <a:buChar char="•"/>
            </a:pPr>
            <a:r>
              <a:rPr lang="it-IT" sz="2200" b="0" i="0" u="none" strike="noStrike" baseline="0" dirty="0">
                <a:latin typeface="Georgia" panose="02040502050405020303" pitchFamily="18" charset="0"/>
              </a:rPr>
              <a:t>Problema temporale. Manca per ora l'aspetto dinamico. Il questionario si basa sugli ultimi tre anni.</a:t>
            </a:r>
          </a:p>
          <a:p>
            <a:pPr marL="342900" indent="-342900" algn="l">
              <a:buFont typeface="Arial" panose="020B0604020202020204" pitchFamily="34" charset="0"/>
              <a:buChar char="•"/>
            </a:pPr>
            <a:endParaRPr lang="it-IT" sz="2200" b="0" i="0" u="none" strike="noStrike" baseline="0" dirty="0">
              <a:latin typeface="Georgia" panose="02040502050405020303" pitchFamily="18" charset="0"/>
            </a:endParaRPr>
          </a:p>
          <a:p>
            <a:pPr marL="342900" indent="-342900" algn="l">
              <a:buFont typeface="Arial" panose="020B0604020202020204" pitchFamily="34" charset="0"/>
              <a:buChar char="•"/>
            </a:pPr>
            <a:r>
              <a:rPr lang="it-IT" sz="2200" b="0" i="0" u="none" strike="noStrike" baseline="0" dirty="0">
                <a:latin typeface="Georgia" panose="02040502050405020303" pitchFamily="18" charset="0"/>
              </a:rPr>
              <a:t>Problema dell'</a:t>
            </a:r>
            <a:r>
              <a:rPr lang="it-IT" sz="2200" b="0" i="0" u="none" strike="noStrike" baseline="0" dirty="0" err="1">
                <a:latin typeface="Georgia" panose="02040502050405020303" pitchFamily="18" charset="0"/>
              </a:rPr>
              <a:t>endogeneità</a:t>
            </a:r>
            <a:r>
              <a:rPr lang="it-IT" sz="2200" b="0" i="0" u="none" strike="noStrike" baseline="0" dirty="0">
                <a:latin typeface="Georgia" panose="02040502050405020303" pitchFamily="18" charset="0"/>
              </a:rPr>
              <a:t>/ variabili strumentali?</a:t>
            </a:r>
            <a:endParaRPr lang="it-IT" sz="2200" dirty="0">
              <a:latin typeface="Georgia" panose="02040502050405020303" pitchFamily="18" charset="0"/>
            </a:endParaRPr>
          </a:p>
        </p:txBody>
      </p:sp>
    </p:spTree>
    <p:extLst>
      <p:ext uri="{BB962C8B-B14F-4D97-AF65-F5344CB8AC3E}">
        <p14:creationId xmlns:p14="http://schemas.microsoft.com/office/powerpoint/2010/main" val="2139993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B5258CBB-5293-4F3B-BCB9-D05A33453C67}"/>
              </a:ext>
            </a:extLst>
          </p:cNvPr>
          <p:cNvSpPr>
            <a:spLocks noGrp="1"/>
          </p:cNvSpPr>
          <p:nvPr>
            <p:ph type="sldNum" sz="quarter" idx="12"/>
          </p:nvPr>
        </p:nvSpPr>
        <p:spPr/>
        <p:txBody>
          <a:bodyPr/>
          <a:lstStyle/>
          <a:p>
            <a:fld id="{14F507C0-A2FF-4299-BAF9-E80DCBBD298B}" type="slidenum">
              <a:rPr lang="it-IT" smtClean="0"/>
              <a:t>2</a:t>
            </a:fld>
            <a:endParaRPr lang="it-IT"/>
          </a:p>
        </p:txBody>
      </p:sp>
      <p:sp>
        <p:nvSpPr>
          <p:cNvPr id="3" name="Segnaposto testo 2">
            <a:extLst>
              <a:ext uri="{FF2B5EF4-FFF2-40B4-BE49-F238E27FC236}">
                <a16:creationId xmlns:a16="http://schemas.microsoft.com/office/drawing/2014/main" id="{17930071-EF2A-4366-B0E5-69911215A3E1}"/>
              </a:ext>
            </a:extLst>
          </p:cNvPr>
          <p:cNvSpPr>
            <a:spLocks noGrp="1"/>
          </p:cNvSpPr>
          <p:nvPr>
            <p:ph type="body" sz="quarter" idx="13"/>
          </p:nvPr>
        </p:nvSpPr>
        <p:spPr>
          <a:xfrm>
            <a:off x="745066" y="1268760"/>
            <a:ext cx="8147413" cy="4409551"/>
          </a:xfrm>
        </p:spPr>
        <p:txBody>
          <a:bodyPr>
            <a:normAutofit fontScale="92500" lnSpcReduction="10000"/>
          </a:bodyPr>
          <a:lstStyle/>
          <a:p>
            <a:pPr marL="285750" indent="-285750" algn="l">
              <a:buFont typeface="Arial" panose="020B0604020202020204" pitchFamily="34" charset="0"/>
              <a:buChar char="•"/>
            </a:pPr>
            <a:endParaRPr lang="it-IT" sz="2800" b="0" i="0" u="none" strike="noStrike" baseline="0" dirty="0">
              <a:latin typeface="F34"/>
            </a:endParaRPr>
          </a:p>
          <a:p>
            <a:pPr marL="285750" indent="-285750" algn="l">
              <a:buFont typeface="Arial" panose="020B0604020202020204" pitchFamily="34" charset="0"/>
              <a:buChar char="•"/>
            </a:pPr>
            <a:r>
              <a:rPr lang="it-IT" sz="2800" b="0" i="0" u="none" strike="noStrike" baseline="0" dirty="0">
                <a:latin typeface="Georgia" panose="02040502050405020303" pitchFamily="18" charset="0"/>
              </a:rPr>
              <a:t>Criteri ESG (PMI versus Grandi imprese)</a:t>
            </a:r>
          </a:p>
          <a:p>
            <a:pPr algn="l"/>
            <a:endParaRPr lang="it-IT" sz="2800" b="0" i="0" u="none" strike="noStrike" baseline="0" dirty="0">
              <a:latin typeface="Georgia" panose="02040502050405020303" pitchFamily="18" charset="0"/>
            </a:endParaRPr>
          </a:p>
          <a:p>
            <a:pPr marL="285750" indent="-285750" algn="l">
              <a:buFont typeface="Arial" panose="020B0604020202020204" pitchFamily="34" charset="0"/>
              <a:buChar char="•"/>
            </a:pPr>
            <a:r>
              <a:rPr lang="it-IT" sz="2800" b="0" i="0" u="none" strike="noStrike" baseline="0" dirty="0">
                <a:latin typeface="Georgia" panose="02040502050405020303" pitchFamily="18" charset="0"/>
              </a:rPr>
              <a:t>Il dataset</a:t>
            </a:r>
          </a:p>
          <a:p>
            <a:pPr algn="l"/>
            <a:endParaRPr lang="it-IT" sz="2800" b="0" i="0" u="none" strike="noStrike" baseline="0" dirty="0">
              <a:latin typeface="Georgia" panose="02040502050405020303" pitchFamily="18" charset="0"/>
            </a:endParaRPr>
          </a:p>
          <a:p>
            <a:pPr marL="285750" indent="-285750" algn="l">
              <a:buFont typeface="Arial" panose="020B0604020202020204" pitchFamily="34" charset="0"/>
              <a:buChar char="•"/>
            </a:pPr>
            <a:r>
              <a:rPr lang="it-IT" sz="2800" b="0" i="0" u="none" strike="noStrike" baseline="0" dirty="0">
                <a:latin typeface="Georgia" panose="02040502050405020303" pitchFamily="18" charset="0"/>
              </a:rPr>
              <a:t>Il questionario</a:t>
            </a:r>
          </a:p>
          <a:p>
            <a:pPr algn="l"/>
            <a:endParaRPr lang="it-IT" sz="2800" b="0" i="0" u="none" strike="noStrike" baseline="0" dirty="0">
              <a:latin typeface="Georgia" panose="02040502050405020303" pitchFamily="18" charset="0"/>
            </a:endParaRPr>
          </a:p>
          <a:p>
            <a:pPr marL="285750" indent="-285750" algn="l">
              <a:buFont typeface="Arial" panose="020B0604020202020204" pitchFamily="34" charset="0"/>
              <a:buChar char="•"/>
            </a:pPr>
            <a:r>
              <a:rPr lang="it-IT" sz="2800" b="0" i="0" u="none" strike="noStrike" baseline="0" dirty="0">
                <a:latin typeface="Georgia" panose="02040502050405020303" pitchFamily="18" charset="0"/>
              </a:rPr>
              <a:t>Alcune linee di ricerca</a:t>
            </a:r>
          </a:p>
          <a:p>
            <a:pPr algn="l"/>
            <a:endParaRPr lang="it-IT" sz="2800" b="0" i="0" u="none" strike="noStrike" baseline="0" dirty="0">
              <a:latin typeface="Georgia" panose="02040502050405020303" pitchFamily="18" charset="0"/>
            </a:endParaRPr>
          </a:p>
          <a:p>
            <a:pPr marL="285750" indent="-285750" algn="l">
              <a:buFont typeface="Arial" panose="020B0604020202020204" pitchFamily="34" charset="0"/>
              <a:buChar char="•"/>
            </a:pPr>
            <a:r>
              <a:rPr lang="it-IT" sz="2800" b="0" i="0" u="none" strike="noStrike" baseline="0" dirty="0">
                <a:latin typeface="Georgia" panose="02040502050405020303" pitchFamily="18" charset="0"/>
              </a:rPr>
              <a:t>Conclusioni</a:t>
            </a:r>
            <a:endParaRPr lang="it-IT" sz="2800" dirty="0">
              <a:latin typeface="Georgia" panose="02040502050405020303" pitchFamily="18" charset="0"/>
            </a:endParaRPr>
          </a:p>
        </p:txBody>
      </p:sp>
      <p:sp>
        <p:nvSpPr>
          <p:cNvPr id="4" name="Titolo 3">
            <a:extLst>
              <a:ext uri="{FF2B5EF4-FFF2-40B4-BE49-F238E27FC236}">
                <a16:creationId xmlns:a16="http://schemas.microsoft.com/office/drawing/2014/main" id="{34D125CC-E11B-43B1-8DF1-44DEDDD98C50}"/>
              </a:ext>
            </a:extLst>
          </p:cNvPr>
          <p:cNvSpPr>
            <a:spLocks noGrp="1"/>
          </p:cNvSpPr>
          <p:nvPr>
            <p:ph type="title"/>
          </p:nvPr>
        </p:nvSpPr>
        <p:spPr>
          <a:xfrm>
            <a:off x="381296" y="233383"/>
            <a:ext cx="5620172" cy="630592"/>
          </a:xfrm>
        </p:spPr>
        <p:txBody>
          <a:bodyPr>
            <a:normAutofit/>
          </a:bodyPr>
          <a:lstStyle/>
          <a:p>
            <a:r>
              <a:rPr lang="it-IT" sz="3600" dirty="0"/>
              <a:t>Indice</a:t>
            </a:r>
          </a:p>
        </p:txBody>
      </p:sp>
    </p:spTree>
    <p:extLst>
      <p:ext uri="{BB962C8B-B14F-4D97-AF65-F5344CB8AC3E}">
        <p14:creationId xmlns:p14="http://schemas.microsoft.com/office/powerpoint/2010/main" val="23422834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FF33DED-A510-4013-B724-E2084F927684}"/>
              </a:ext>
            </a:extLst>
          </p:cNvPr>
          <p:cNvSpPr>
            <a:spLocks noGrp="1"/>
          </p:cNvSpPr>
          <p:nvPr>
            <p:ph type="title"/>
          </p:nvPr>
        </p:nvSpPr>
        <p:spPr/>
        <p:txBody>
          <a:bodyPr>
            <a:normAutofit/>
          </a:bodyPr>
          <a:lstStyle/>
          <a:p>
            <a:r>
              <a:rPr lang="it-IT" sz="3200" dirty="0"/>
              <a:t>Criteri ESG: definizione</a:t>
            </a:r>
          </a:p>
        </p:txBody>
      </p:sp>
      <p:sp>
        <p:nvSpPr>
          <p:cNvPr id="3" name="Segnaposto numero diapositiva 2">
            <a:extLst>
              <a:ext uri="{FF2B5EF4-FFF2-40B4-BE49-F238E27FC236}">
                <a16:creationId xmlns:a16="http://schemas.microsoft.com/office/drawing/2014/main" id="{FF985E4B-07B3-441B-BD1D-AF45BBCA34EB}"/>
              </a:ext>
            </a:extLst>
          </p:cNvPr>
          <p:cNvSpPr>
            <a:spLocks noGrp="1"/>
          </p:cNvSpPr>
          <p:nvPr>
            <p:ph type="sldNum" sz="quarter" idx="10"/>
          </p:nvPr>
        </p:nvSpPr>
        <p:spPr/>
        <p:txBody>
          <a:bodyPr/>
          <a:lstStyle/>
          <a:p>
            <a:fld id="{14F507C0-A2FF-4299-BAF9-E80DCBBD298B}" type="slidenum">
              <a:rPr lang="it-IT" smtClean="0"/>
              <a:pPr/>
              <a:t>3</a:t>
            </a:fld>
            <a:endParaRPr lang="it-IT"/>
          </a:p>
        </p:txBody>
      </p:sp>
      <p:sp>
        <p:nvSpPr>
          <p:cNvPr id="4" name="Segnaposto piè di pagina 3">
            <a:extLst>
              <a:ext uri="{FF2B5EF4-FFF2-40B4-BE49-F238E27FC236}">
                <a16:creationId xmlns:a16="http://schemas.microsoft.com/office/drawing/2014/main" id="{F11CBF6B-224E-454D-BDEC-68F2910E221C}"/>
              </a:ext>
            </a:extLst>
          </p:cNvPr>
          <p:cNvSpPr>
            <a:spLocks noGrp="1"/>
          </p:cNvSpPr>
          <p:nvPr>
            <p:ph type="ftr" sz="quarter" idx="11"/>
          </p:nvPr>
        </p:nvSpPr>
        <p:spPr/>
        <p:txBody>
          <a:bodyPr/>
          <a:lstStyle/>
          <a:p>
            <a:endParaRPr lang="it-IT" dirty="0"/>
          </a:p>
        </p:txBody>
      </p:sp>
      <p:sp>
        <p:nvSpPr>
          <p:cNvPr id="6" name="CasellaDiTesto 5">
            <a:extLst>
              <a:ext uri="{FF2B5EF4-FFF2-40B4-BE49-F238E27FC236}">
                <a16:creationId xmlns:a16="http://schemas.microsoft.com/office/drawing/2014/main" id="{DBAA6B8F-38AC-4047-BE15-EB60CBDE36AF}"/>
              </a:ext>
            </a:extLst>
          </p:cNvPr>
          <p:cNvSpPr txBox="1"/>
          <p:nvPr/>
        </p:nvSpPr>
        <p:spPr>
          <a:xfrm>
            <a:off x="391989" y="1365956"/>
            <a:ext cx="8164989" cy="4401205"/>
          </a:xfrm>
          <a:prstGeom prst="rect">
            <a:avLst/>
          </a:prstGeom>
          <a:noFill/>
        </p:spPr>
        <p:txBody>
          <a:bodyPr wrap="square">
            <a:spAutoFit/>
          </a:bodyPr>
          <a:lstStyle/>
          <a:p>
            <a:pPr marL="285750" indent="-285750">
              <a:buFont typeface="Arial" panose="020B0604020202020204" pitchFamily="34" charset="0"/>
              <a:buChar char="•"/>
            </a:pPr>
            <a:r>
              <a:rPr lang="it-IT" sz="2000" b="0" i="0" u="none" strike="noStrike" baseline="0" dirty="0">
                <a:latin typeface="Georgia" panose="02040502050405020303" pitchFamily="18" charset="0"/>
              </a:rPr>
              <a:t>Acronimo ESG (</a:t>
            </a:r>
            <a:r>
              <a:rPr lang="it-IT" sz="2000" b="0" i="0" u="none" strike="noStrike" baseline="0" dirty="0" err="1">
                <a:latin typeface="Georgia" panose="02040502050405020303" pitchFamily="18" charset="0"/>
              </a:rPr>
              <a:t>Environmental</a:t>
            </a:r>
            <a:r>
              <a:rPr lang="it-IT" sz="2000" b="0" i="0" u="none" strike="noStrike" baseline="0" dirty="0">
                <a:latin typeface="Georgia" panose="02040502050405020303" pitchFamily="18" charset="0"/>
              </a:rPr>
              <a:t>, Social, e Governance) risale al 2005, comprende tre dimensioni per verificare, misurare, controllare e sostenere l'impegno in termini di sostenibilità di una impresa;</a:t>
            </a:r>
          </a:p>
          <a:p>
            <a:pPr algn="just"/>
            <a:endParaRPr lang="it-IT" sz="2000" b="0" i="0" u="none" strike="noStrike" baseline="0" dirty="0">
              <a:latin typeface="Georgia" panose="02040502050405020303" pitchFamily="18" charset="0"/>
            </a:endParaRPr>
          </a:p>
          <a:p>
            <a:pPr marL="285750" indent="-285750">
              <a:buFont typeface="Arial" panose="020B0604020202020204" pitchFamily="34" charset="0"/>
              <a:buChar char="•"/>
            </a:pPr>
            <a:r>
              <a:rPr lang="it-IT" sz="2000" b="0" i="0" u="none" strike="noStrike" baseline="0" dirty="0">
                <a:latin typeface="Georgia" panose="02040502050405020303" pitchFamily="18" charset="0"/>
              </a:rPr>
              <a:t>E: criteri ambientali; S: criteri relativi all'impatto sociale (relazione con il territorio, comunità, shareholders); G: criteri relativi a buone pratiche aziendali (retribuzione dei dirigenti, la trasparenza delle decisioni, rispetto delle minoranze);</a:t>
            </a:r>
          </a:p>
          <a:p>
            <a:pPr algn="just"/>
            <a:endParaRPr lang="it-IT" sz="2000" b="0" i="0" u="none" strike="noStrike" baseline="0" dirty="0">
              <a:latin typeface="Georgia" panose="02040502050405020303" pitchFamily="18" charset="0"/>
            </a:endParaRPr>
          </a:p>
          <a:p>
            <a:pPr marL="285750" indent="-285750">
              <a:buFont typeface="Arial" panose="020B0604020202020204" pitchFamily="34" charset="0"/>
              <a:buChar char="•"/>
            </a:pPr>
            <a:r>
              <a:rPr lang="it-IT" sz="2000" b="0" i="0" u="none" strike="noStrike" baseline="0" dirty="0">
                <a:latin typeface="Georgia" panose="02040502050405020303" pitchFamily="18" charset="0"/>
              </a:rPr>
              <a:t>I punti di riferimento delle logiche ESG possono essere individuati indirettamente in due grandi momenti della 'storia della sostenibilità': l'Agenda 2030 per lo Sviluppo Sostenibile e gli </a:t>
            </a:r>
            <a:r>
              <a:rPr lang="it-IT" sz="2000" b="0" i="0" u="none" strike="noStrike" baseline="0" dirty="0" err="1">
                <a:latin typeface="Georgia" panose="02040502050405020303" pitchFamily="18" charset="0"/>
              </a:rPr>
              <a:t>SDGs</a:t>
            </a:r>
            <a:r>
              <a:rPr lang="it-IT" sz="2000" b="0" i="0" u="none" strike="noStrike" baseline="0" dirty="0">
                <a:latin typeface="Georgia" panose="02040502050405020303" pitchFamily="18" charset="0"/>
              </a:rPr>
              <a:t> delle Nazioni Unite e Gli Accordi di Parigi.</a:t>
            </a:r>
            <a:endParaRPr lang="it-IT" sz="2000" dirty="0">
              <a:latin typeface="Georgia" panose="02040502050405020303" pitchFamily="18" charset="0"/>
            </a:endParaRPr>
          </a:p>
        </p:txBody>
      </p:sp>
    </p:spTree>
    <p:extLst>
      <p:ext uri="{BB962C8B-B14F-4D97-AF65-F5344CB8AC3E}">
        <p14:creationId xmlns:p14="http://schemas.microsoft.com/office/powerpoint/2010/main" val="7817410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52F9EE5-320B-4121-BC0F-E3B8B37F4965}"/>
              </a:ext>
            </a:extLst>
          </p:cNvPr>
          <p:cNvSpPr>
            <a:spLocks noGrp="1"/>
          </p:cNvSpPr>
          <p:nvPr>
            <p:ph type="title"/>
          </p:nvPr>
        </p:nvSpPr>
        <p:spPr/>
        <p:txBody>
          <a:bodyPr>
            <a:normAutofit fontScale="90000"/>
          </a:bodyPr>
          <a:lstStyle/>
          <a:p>
            <a:r>
              <a:rPr lang="it-IT" sz="3600" b="0" i="0" u="none" strike="noStrike" baseline="0" dirty="0"/>
              <a:t>Criteri ESG: a cosa servono?</a:t>
            </a:r>
            <a:endParaRPr lang="it-IT" sz="3600" dirty="0"/>
          </a:p>
        </p:txBody>
      </p:sp>
      <p:sp>
        <p:nvSpPr>
          <p:cNvPr id="3" name="Segnaposto numero diapositiva 2">
            <a:extLst>
              <a:ext uri="{FF2B5EF4-FFF2-40B4-BE49-F238E27FC236}">
                <a16:creationId xmlns:a16="http://schemas.microsoft.com/office/drawing/2014/main" id="{B0680E65-91EC-4665-B438-52EF0D4BF809}"/>
              </a:ext>
            </a:extLst>
          </p:cNvPr>
          <p:cNvSpPr>
            <a:spLocks noGrp="1"/>
          </p:cNvSpPr>
          <p:nvPr>
            <p:ph type="sldNum" sz="quarter" idx="10"/>
          </p:nvPr>
        </p:nvSpPr>
        <p:spPr/>
        <p:txBody>
          <a:bodyPr/>
          <a:lstStyle/>
          <a:p>
            <a:fld id="{14F507C0-A2FF-4299-BAF9-E80DCBBD298B}" type="slidenum">
              <a:rPr lang="it-IT" smtClean="0"/>
              <a:pPr/>
              <a:t>4</a:t>
            </a:fld>
            <a:endParaRPr lang="it-IT"/>
          </a:p>
        </p:txBody>
      </p:sp>
      <p:sp>
        <p:nvSpPr>
          <p:cNvPr id="4" name="Segnaposto piè di pagina 3">
            <a:extLst>
              <a:ext uri="{FF2B5EF4-FFF2-40B4-BE49-F238E27FC236}">
                <a16:creationId xmlns:a16="http://schemas.microsoft.com/office/drawing/2014/main" id="{49BE5383-2CC9-42B1-AF41-716C0D39E109}"/>
              </a:ext>
            </a:extLst>
          </p:cNvPr>
          <p:cNvSpPr>
            <a:spLocks noGrp="1"/>
          </p:cNvSpPr>
          <p:nvPr>
            <p:ph type="ftr" sz="quarter" idx="11"/>
          </p:nvPr>
        </p:nvSpPr>
        <p:spPr/>
        <p:txBody>
          <a:bodyPr/>
          <a:lstStyle/>
          <a:p>
            <a:endParaRPr lang="it-IT" dirty="0"/>
          </a:p>
        </p:txBody>
      </p:sp>
      <p:sp>
        <p:nvSpPr>
          <p:cNvPr id="6" name="CasellaDiTesto 5">
            <a:extLst>
              <a:ext uri="{FF2B5EF4-FFF2-40B4-BE49-F238E27FC236}">
                <a16:creationId xmlns:a16="http://schemas.microsoft.com/office/drawing/2014/main" id="{7984F664-B195-4BA4-B23A-905E1CD2ED96}"/>
              </a:ext>
            </a:extLst>
          </p:cNvPr>
          <p:cNvSpPr txBox="1"/>
          <p:nvPr/>
        </p:nvSpPr>
        <p:spPr>
          <a:xfrm>
            <a:off x="520871" y="1273200"/>
            <a:ext cx="8102258" cy="4801314"/>
          </a:xfrm>
          <a:prstGeom prst="rect">
            <a:avLst/>
          </a:prstGeom>
          <a:noFill/>
        </p:spPr>
        <p:txBody>
          <a:bodyPr wrap="square">
            <a:spAutoFit/>
          </a:bodyPr>
          <a:lstStyle/>
          <a:p>
            <a:pPr marL="285750" indent="-285750" algn="l">
              <a:buFont typeface="Arial" panose="020B0604020202020204" pitchFamily="34" charset="0"/>
              <a:buChar char="•"/>
            </a:pPr>
            <a:r>
              <a:rPr lang="it-IT" sz="1800" b="0" i="0" u="none" strike="noStrike" baseline="0" dirty="0">
                <a:latin typeface="Georgia" panose="02040502050405020303" pitchFamily="18" charset="0"/>
              </a:rPr>
              <a:t>Permettono di misurare in modo preciso e sulla base di parametri standardizzati e condivisi le performance ambientali, sociali e di governance di un'azienda;</a:t>
            </a:r>
          </a:p>
          <a:p>
            <a:pPr marL="285750" indent="-285750" algn="l">
              <a:buFont typeface="Arial" panose="020B0604020202020204" pitchFamily="34" charset="0"/>
              <a:buChar char="•"/>
            </a:pPr>
            <a:endParaRPr lang="it-IT" sz="1800" b="0" i="0" u="none" strike="noStrike" baseline="0" dirty="0">
              <a:latin typeface="Georgia" panose="02040502050405020303" pitchFamily="18" charset="0"/>
            </a:endParaRPr>
          </a:p>
          <a:p>
            <a:pPr marL="285750" indent="-285750" algn="l">
              <a:buFont typeface="Arial" panose="020B0604020202020204" pitchFamily="34" charset="0"/>
              <a:buChar char="•"/>
            </a:pPr>
            <a:r>
              <a:rPr lang="it-IT" sz="1800" b="0" i="0" u="none" strike="noStrike" baseline="0" dirty="0">
                <a:latin typeface="Georgia" panose="02040502050405020303" pitchFamily="18" charset="0"/>
              </a:rPr>
              <a:t>Questi criteri sono utilizzati dalla comunità finanziaria per misurare valutare, confrontare le performance sostenibili delle imprese unitamente alle loro performance di business convenzionali (le aziende con le migliori valutazioni ESG sono anche quelle che ottengono maggiori performance e che affrontano meglio i rischi legati a emergenze o situazioni di crisi?);</a:t>
            </a:r>
          </a:p>
          <a:p>
            <a:pPr marL="285750" indent="-285750" algn="l">
              <a:buFont typeface="Arial" panose="020B0604020202020204" pitchFamily="34" charset="0"/>
              <a:buChar char="•"/>
            </a:pPr>
            <a:endParaRPr lang="it-IT" sz="1800" b="0" i="0" u="none" strike="noStrike" baseline="0" dirty="0">
              <a:latin typeface="Georgia" panose="02040502050405020303" pitchFamily="18" charset="0"/>
            </a:endParaRPr>
          </a:p>
          <a:p>
            <a:pPr marL="285750" indent="-285750" algn="l">
              <a:buFont typeface="Arial" panose="020B0604020202020204" pitchFamily="34" charset="0"/>
              <a:buChar char="•"/>
            </a:pPr>
            <a:r>
              <a:rPr lang="it-IT" sz="1800" b="0" i="0" u="none" strike="noStrike" baseline="0" dirty="0">
                <a:latin typeface="Georgia" panose="02040502050405020303" pitchFamily="18" charset="0"/>
              </a:rPr>
              <a:t>I principali provider di rating non finanziario si sono concentrati nella valutazione delle società di grande capitalizzazione presenti nei maggiori indici azionari mondiali. La copertura delle large </a:t>
            </a:r>
            <a:r>
              <a:rPr lang="it-IT" sz="1800" b="0" i="0" u="none" strike="noStrike" baseline="0" dirty="0" err="1">
                <a:latin typeface="Georgia" panose="02040502050405020303" pitchFamily="18" charset="0"/>
              </a:rPr>
              <a:t>cap</a:t>
            </a:r>
            <a:r>
              <a:rPr lang="it-IT" sz="1800" b="0" i="0" u="none" strike="noStrike" baseline="0" dirty="0">
                <a:latin typeface="Georgia" panose="02040502050405020303" pitchFamily="18" charset="0"/>
              </a:rPr>
              <a:t> è, ormai, quasi integrale.</a:t>
            </a:r>
          </a:p>
          <a:p>
            <a:pPr algn="l"/>
            <a:endParaRPr lang="it-IT" sz="1800" b="0" i="0" u="none" strike="noStrike" baseline="0" dirty="0">
              <a:latin typeface="Georgia" panose="02040502050405020303" pitchFamily="18" charset="0"/>
            </a:endParaRPr>
          </a:p>
          <a:p>
            <a:pPr marL="285750" indent="-285750" algn="l">
              <a:buFont typeface="Arial" panose="020B0604020202020204" pitchFamily="34" charset="0"/>
              <a:buChar char="•"/>
            </a:pPr>
            <a:r>
              <a:rPr lang="it-IT" sz="1800" b="0" i="0" u="none" strike="noStrike" baseline="0" dirty="0">
                <a:latin typeface="Georgia" panose="02040502050405020303" pitchFamily="18" charset="0"/>
              </a:rPr>
              <a:t>È prevedibile, dunque, che nei prossimi anni l'estensione dell'interesse degli analisti coinvolga anche le PMI.</a:t>
            </a:r>
            <a:endParaRPr lang="it-IT" dirty="0">
              <a:latin typeface="Georgia" panose="02040502050405020303" pitchFamily="18" charset="0"/>
            </a:endParaRPr>
          </a:p>
        </p:txBody>
      </p:sp>
    </p:spTree>
    <p:extLst>
      <p:ext uri="{BB962C8B-B14F-4D97-AF65-F5344CB8AC3E}">
        <p14:creationId xmlns:p14="http://schemas.microsoft.com/office/powerpoint/2010/main" val="2578579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EDBAFA6-DCFB-44CF-BB61-61E7395D482A}"/>
              </a:ext>
            </a:extLst>
          </p:cNvPr>
          <p:cNvSpPr>
            <a:spLocks noGrp="1"/>
          </p:cNvSpPr>
          <p:nvPr>
            <p:ph type="title"/>
          </p:nvPr>
        </p:nvSpPr>
        <p:spPr/>
        <p:txBody>
          <a:bodyPr>
            <a:normAutofit/>
          </a:bodyPr>
          <a:lstStyle/>
          <a:p>
            <a:r>
              <a:rPr lang="it-IT" sz="3200" dirty="0"/>
              <a:t>Dataset</a:t>
            </a:r>
          </a:p>
        </p:txBody>
      </p:sp>
      <p:sp>
        <p:nvSpPr>
          <p:cNvPr id="3" name="Segnaposto numero diapositiva 2">
            <a:extLst>
              <a:ext uri="{FF2B5EF4-FFF2-40B4-BE49-F238E27FC236}">
                <a16:creationId xmlns:a16="http://schemas.microsoft.com/office/drawing/2014/main" id="{EB203E0B-9528-4CC1-A75A-CA79BF8355C7}"/>
              </a:ext>
            </a:extLst>
          </p:cNvPr>
          <p:cNvSpPr>
            <a:spLocks noGrp="1"/>
          </p:cNvSpPr>
          <p:nvPr>
            <p:ph type="sldNum" sz="quarter" idx="10"/>
          </p:nvPr>
        </p:nvSpPr>
        <p:spPr/>
        <p:txBody>
          <a:bodyPr/>
          <a:lstStyle/>
          <a:p>
            <a:fld id="{14F507C0-A2FF-4299-BAF9-E80DCBBD298B}" type="slidenum">
              <a:rPr lang="it-IT" smtClean="0"/>
              <a:pPr/>
              <a:t>5</a:t>
            </a:fld>
            <a:endParaRPr lang="it-IT"/>
          </a:p>
        </p:txBody>
      </p:sp>
      <p:sp>
        <p:nvSpPr>
          <p:cNvPr id="4" name="Segnaposto piè di pagina 3">
            <a:extLst>
              <a:ext uri="{FF2B5EF4-FFF2-40B4-BE49-F238E27FC236}">
                <a16:creationId xmlns:a16="http://schemas.microsoft.com/office/drawing/2014/main" id="{89EB3083-23BA-4314-8F0F-F83398DEC7A7}"/>
              </a:ext>
            </a:extLst>
          </p:cNvPr>
          <p:cNvSpPr>
            <a:spLocks noGrp="1"/>
          </p:cNvSpPr>
          <p:nvPr>
            <p:ph type="ftr" sz="quarter" idx="11"/>
          </p:nvPr>
        </p:nvSpPr>
        <p:spPr/>
        <p:txBody>
          <a:bodyPr/>
          <a:lstStyle/>
          <a:p>
            <a:endParaRPr lang="it-IT" dirty="0"/>
          </a:p>
        </p:txBody>
      </p:sp>
      <p:sp>
        <p:nvSpPr>
          <p:cNvPr id="6" name="CasellaDiTesto 5">
            <a:extLst>
              <a:ext uri="{FF2B5EF4-FFF2-40B4-BE49-F238E27FC236}">
                <a16:creationId xmlns:a16="http://schemas.microsoft.com/office/drawing/2014/main" id="{2D70BB82-A432-4CB4-B5F0-583E37E81CE8}"/>
              </a:ext>
            </a:extLst>
          </p:cNvPr>
          <p:cNvSpPr txBox="1"/>
          <p:nvPr/>
        </p:nvSpPr>
        <p:spPr>
          <a:xfrm>
            <a:off x="467544" y="1473255"/>
            <a:ext cx="7992888" cy="4401205"/>
          </a:xfrm>
          <a:prstGeom prst="rect">
            <a:avLst/>
          </a:prstGeom>
          <a:noFill/>
        </p:spPr>
        <p:txBody>
          <a:bodyPr wrap="square">
            <a:spAutoFit/>
          </a:bodyPr>
          <a:lstStyle/>
          <a:p>
            <a:pPr marL="342900" indent="-342900" algn="l">
              <a:buFont typeface="Arial" panose="020B0604020202020204" pitchFamily="34" charset="0"/>
              <a:buChar char="•"/>
            </a:pPr>
            <a:r>
              <a:rPr lang="it-IT" sz="2000" b="0" i="0" u="none" strike="noStrike" baseline="0" dirty="0">
                <a:latin typeface="Georgia" panose="02040502050405020303" pitchFamily="18" charset="0"/>
              </a:rPr>
              <a:t>Elaborato da Università Cattolica e Confindustria Brescia</a:t>
            </a:r>
          </a:p>
          <a:p>
            <a:pPr algn="l"/>
            <a:r>
              <a:rPr lang="it-IT" sz="2000" dirty="0">
                <a:latin typeface="Georgia" panose="02040502050405020303" pitchFamily="18" charset="0"/>
              </a:rPr>
              <a:t>	</a:t>
            </a:r>
            <a:r>
              <a:rPr lang="it-IT" sz="2000" b="0" i="0" u="none" strike="noStrike" baseline="0" dirty="0">
                <a:latin typeface="Georgia" panose="02040502050405020303" pitchFamily="18" charset="0"/>
              </a:rPr>
              <a:t>297 imprese industria + 55 terziario= 352 imprese</a:t>
            </a:r>
          </a:p>
          <a:p>
            <a:pPr algn="l"/>
            <a:endParaRPr lang="it-IT" sz="2000" b="0" i="0" u="none" strike="noStrike" baseline="0" dirty="0">
              <a:latin typeface="Georgia" panose="02040502050405020303" pitchFamily="18" charset="0"/>
            </a:endParaRPr>
          </a:p>
          <a:p>
            <a:pPr marL="342900" indent="-342900" algn="l">
              <a:buFont typeface="Arial" panose="020B0604020202020204" pitchFamily="34" charset="0"/>
              <a:buChar char="•"/>
            </a:pPr>
            <a:r>
              <a:rPr lang="it-IT" sz="2000" b="0" i="0" u="none" strike="noStrike" baseline="0" dirty="0">
                <a:latin typeface="Georgia" panose="02040502050405020303" pitchFamily="18" charset="0"/>
              </a:rPr>
              <a:t>campione rappresentativo della popolazione delle imprese manifatturiere bresciane in termini di settori e classi dimensionali.</a:t>
            </a:r>
          </a:p>
          <a:p>
            <a:pPr algn="l"/>
            <a:endParaRPr lang="it-IT" sz="2000" b="0" i="0" u="none" strike="noStrike" baseline="0" dirty="0">
              <a:latin typeface="Georgia" panose="02040502050405020303" pitchFamily="18" charset="0"/>
            </a:endParaRPr>
          </a:p>
          <a:p>
            <a:pPr marL="342900" indent="-342900" algn="l">
              <a:buFont typeface="Arial" panose="020B0604020202020204" pitchFamily="34" charset="0"/>
              <a:buChar char="•"/>
            </a:pPr>
            <a:r>
              <a:rPr lang="it-IT" sz="2000" b="0" i="0" u="none" strike="noStrike" baseline="0" dirty="0">
                <a:latin typeface="Georgia" panose="02040502050405020303" pitchFamily="18" charset="0"/>
              </a:rPr>
              <a:t>Brescia raggiunge il terzo posto in Europa per specializzazione manifatturiera, preceduta dalle due province tedesche di </a:t>
            </a:r>
            <a:r>
              <a:rPr lang="it-IT" sz="2000" b="0" i="0" u="none" strike="noStrike" baseline="0" dirty="0" err="1">
                <a:latin typeface="Georgia" panose="02040502050405020303" pitchFamily="18" charset="0"/>
              </a:rPr>
              <a:t>Boblingen</a:t>
            </a:r>
            <a:r>
              <a:rPr lang="it-IT" sz="2000" b="0" i="0" u="none" strike="noStrike" baseline="0" dirty="0">
                <a:latin typeface="Georgia" panose="02040502050405020303" pitchFamily="18" charset="0"/>
              </a:rPr>
              <a:t> e Ingolstadt. I principali settori sono la meccanica e la metallurgia.</a:t>
            </a:r>
          </a:p>
          <a:p>
            <a:pPr algn="l"/>
            <a:endParaRPr lang="it-IT" sz="2000" b="0" i="0" u="none" strike="noStrike" baseline="0" dirty="0">
              <a:latin typeface="Georgia" panose="02040502050405020303" pitchFamily="18" charset="0"/>
            </a:endParaRPr>
          </a:p>
          <a:p>
            <a:pPr marL="342900" indent="-342900" algn="l">
              <a:buFont typeface="Arial" panose="020B0604020202020204" pitchFamily="34" charset="0"/>
              <a:buChar char="•"/>
            </a:pPr>
            <a:r>
              <a:rPr lang="it-IT" sz="2000" b="0" i="0" u="none" strike="noStrike" baseline="0" dirty="0">
                <a:latin typeface="Georgia" panose="02040502050405020303" pitchFamily="18" charset="0"/>
              </a:rPr>
              <a:t>Dataset ESG verrà integrato con AIDA Bureau van </a:t>
            </a:r>
            <a:r>
              <a:rPr lang="it-IT" sz="2000" b="0" i="0" u="none" strike="noStrike" baseline="0" dirty="0" err="1">
                <a:latin typeface="Georgia" panose="02040502050405020303" pitchFamily="18" charset="0"/>
              </a:rPr>
              <a:t>Dijk</a:t>
            </a:r>
            <a:r>
              <a:rPr lang="it-IT" sz="2000" b="0" i="0" u="none" strike="noStrike" baseline="0" dirty="0">
                <a:latin typeface="Georgia" panose="02040502050405020303" pitchFamily="18" charset="0"/>
              </a:rPr>
              <a:t> (bilanci delle imprese)</a:t>
            </a:r>
            <a:endParaRPr lang="it-IT" sz="2000" dirty="0">
              <a:latin typeface="Georgia" panose="02040502050405020303" pitchFamily="18" charset="0"/>
            </a:endParaRPr>
          </a:p>
        </p:txBody>
      </p:sp>
    </p:spTree>
    <p:extLst>
      <p:ext uri="{BB962C8B-B14F-4D97-AF65-F5344CB8AC3E}">
        <p14:creationId xmlns:p14="http://schemas.microsoft.com/office/powerpoint/2010/main" val="13495909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5CA7C84-D113-4B6A-B762-4B506B8C6404}"/>
              </a:ext>
            </a:extLst>
          </p:cNvPr>
          <p:cNvSpPr>
            <a:spLocks noGrp="1"/>
          </p:cNvSpPr>
          <p:nvPr>
            <p:ph type="title"/>
          </p:nvPr>
        </p:nvSpPr>
        <p:spPr/>
        <p:txBody>
          <a:bodyPr>
            <a:normAutofit/>
          </a:bodyPr>
          <a:lstStyle/>
          <a:p>
            <a:r>
              <a:rPr lang="it-IT" sz="3200" dirty="0"/>
              <a:t>Il questionario</a:t>
            </a:r>
          </a:p>
        </p:txBody>
      </p:sp>
      <p:sp>
        <p:nvSpPr>
          <p:cNvPr id="3" name="Segnaposto numero diapositiva 2">
            <a:extLst>
              <a:ext uri="{FF2B5EF4-FFF2-40B4-BE49-F238E27FC236}">
                <a16:creationId xmlns:a16="http://schemas.microsoft.com/office/drawing/2014/main" id="{056999CB-AF97-437D-9913-D65596C1196A}"/>
              </a:ext>
            </a:extLst>
          </p:cNvPr>
          <p:cNvSpPr>
            <a:spLocks noGrp="1"/>
          </p:cNvSpPr>
          <p:nvPr>
            <p:ph type="sldNum" sz="quarter" idx="10"/>
          </p:nvPr>
        </p:nvSpPr>
        <p:spPr/>
        <p:txBody>
          <a:bodyPr/>
          <a:lstStyle/>
          <a:p>
            <a:fld id="{14F507C0-A2FF-4299-BAF9-E80DCBBD298B}" type="slidenum">
              <a:rPr lang="it-IT" smtClean="0"/>
              <a:pPr/>
              <a:t>6</a:t>
            </a:fld>
            <a:endParaRPr lang="it-IT"/>
          </a:p>
        </p:txBody>
      </p:sp>
      <p:sp>
        <p:nvSpPr>
          <p:cNvPr id="4" name="Segnaposto piè di pagina 3">
            <a:extLst>
              <a:ext uri="{FF2B5EF4-FFF2-40B4-BE49-F238E27FC236}">
                <a16:creationId xmlns:a16="http://schemas.microsoft.com/office/drawing/2014/main" id="{840D0A35-C023-4111-B2AD-83C7A8ABE0A7}"/>
              </a:ext>
            </a:extLst>
          </p:cNvPr>
          <p:cNvSpPr>
            <a:spLocks noGrp="1"/>
          </p:cNvSpPr>
          <p:nvPr>
            <p:ph type="ftr" sz="quarter" idx="11"/>
          </p:nvPr>
        </p:nvSpPr>
        <p:spPr/>
        <p:txBody>
          <a:bodyPr/>
          <a:lstStyle/>
          <a:p>
            <a:endParaRPr lang="it-IT" dirty="0"/>
          </a:p>
        </p:txBody>
      </p:sp>
      <p:sp>
        <p:nvSpPr>
          <p:cNvPr id="6" name="CasellaDiTesto 5">
            <a:extLst>
              <a:ext uri="{FF2B5EF4-FFF2-40B4-BE49-F238E27FC236}">
                <a16:creationId xmlns:a16="http://schemas.microsoft.com/office/drawing/2014/main" id="{4983735D-3703-4D53-A439-58438F0C945D}"/>
              </a:ext>
            </a:extLst>
          </p:cNvPr>
          <p:cNvSpPr txBox="1"/>
          <p:nvPr/>
        </p:nvSpPr>
        <p:spPr>
          <a:xfrm>
            <a:off x="532458" y="1493431"/>
            <a:ext cx="8360022" cy="4278094"/>
          </a:xfrm>
          <a:prstGeom prst="rect">
            <a:avLst/>
          </a:prstGeom>
          <a:noFill/>
        </p:spPr>
        <p:txBody>
          <a:bodyPr wrap="square">
            <a:spAutoFit/>
          </a:bodyPr>
          <a:lstStyle/>
          <a:p>
            <a:pPr marL="285750" indent="-285750" algn="l">
              <a:buFont typeface="Arial" panose="020B0604020202020204" pitchFamily="34" charset="0"/>
              <a:buChar char="•"/>
            </a:pPr>
            <a:r>
              <a:rPr lang="it-IT" sz="1600" b="0" i="0" u="none" strike="noStrike" baseline="0" dirty="0">
                <a:latin typeface="Georgia" panose="02040502050405020303" pitchFamily="18" charset="0"/>
              </a:rPr>
              <a:t>Il questionario si riferisce agli ultimi tre anni 2019-2021. Suddiviso in 4 parti: parte generale, ambientale, sociale interna, sociale esterna, governance (48 domande)</a:t>
            </a:r>
          </a:p>
          <a:p>
            <a:pPr marL="285750" indent="-285750" algn="l">
              <a:buFont typeface="Arial" panose="020B0604020202020204" pitchFamily="34" charset="0"/>
              <a:buChar char="•"/>
            </a:pPr>
            <a:endParaRPr lang="it-IT" sz="1600" b="0" i="0" u="none" strike="noStrike" baseline="0" dirty="0">
              <a:latin typeface="Georgia" panose="02040502050405020303" pitchFamily="18" charset="0"/>
            </a:endParaRPr>
          </a:p>
          <a:p>
            <a:pPr marL="285750" indent="-285750" algn="l">
              <a:buFont typeface="Arial" panose="020B0604020202020204" pitchFamily="34" charset="0"/>
              <a:buChar char="•"/>
            </a:pPr>
            <a:r>
              <a:rPr lang="it-IT" sz="1600" b="1" i="0" u="none" strike="noStrike" baseline="0" dirty="0">
                <a:latin typeface="Georgia" panose="02040502050405020303" pitchFamily="18" charset="0"/>
              </a:rPr>
              <a:t>ambientale:</a:t>
            </a:r>
            <a:r>
              <a:rPr lang="it-IT" sz="1600" b="0" i="0" u="none" strike="noStrike" baseline="0" dirty="0">
                <a:latin typeface="Georgia" panose="02040502050405020303" pitchFamily="18" charset="0"/>
              </a:rPr>
              <a:t> inquinamento, efficienza energetica, conservazione dell'acqua e riduzione del suo consumo, efficienza nell'uso dei materiali, coinvolgimento dei fornitori, certificazioni ambientali, bilanci di sostenibilità, iniziative di formazione...</a:t>
            </a:r>
          </a:p>
          <a:p>
            <a:pPr marL="285750" indent="-285750" algn="l">
              <a:buFont typeface="Arial" panose="020B0604020202020204" pitchFamily="34" charset="0"/>
              <a:buChar char="•"/>
            </a:pPr>
            <a:endParaRPr lang="it-IT" sz="1600" b="0" i="0" u="none" strike="noStrike" baseline="0" dirty="0">
              <a:latin typeface="Georgia" panose="02040502050405020303" pitchFamily="18" charset="0"/>
            </a:endParaRPr>
          </a:p>
          <a:p>
            <a:pPr marL="285750" indent="-285750" algn="l">
              <a:buFont typeface="Arial" panose="020B0604020202020204" pitchFamily="34" charset="0"/>
              <a:buChar char="•"/>
            </a:pPr>
            <a:r>
              <a:rPr lang="it-IT" sz="1600" b="1" i="0" u="none" strike="noStrike" baseline="0" dirty="0">
                <a:latin typeface="Georgia" panose="02040502050405020303" pitchFamily="18" charset="0"/>
              </a:rPr>
              <a:t>sociale:</a:t>
            </a:r>
            <a:r>
              <a:rPr lang="it-IT" sz="1600" b="0" i="0" u="none" strike="noStrike" baseline="0" dirty="0">
                <a:latin typeface="Georgia" panose="02040502050405020303" pitchFamily="18" charset="0"/>
              </a:rPr>
              <a:t> </a:t>
            </a:r>
            <a:r>
              <a:rPr lang="it-IT" sz="1600" b="0" i="0" u="none" strike="noStrike" baseline="0" dirty="0" err="1">
                <a:latin typeface="Georgia" panose="02040502050405020303" pitchFamily="18" charset="0"/>
              </a:rPr>
              <a:t>diversity</a:t>
            </a:r>
            <a:r>
              <a:rPr lang="it-IT" sz="1600" b="0" i="0" u="none" strike="noStrike" baseline="0" dirty="0">
                <a:latin typeface="Georgia" panose="02040502050405020303" pitchFamily="18" charset="0"/>
              </a:rPr>
              <a:t> e inclusione sociale, accessibilità degli spazi, welfare aziendale oltre l'obbligo di legge, salute e sicurezza, formazione, iniziative di interesse collettivo realizzate dall'azienda (rigenerazione urbana, iniziative sanitarie, socio-assistenziali, contrasto alla povertà...)</a:t>
            </a:r>
          </a:p>
          <a:p>
            <a:pPr marL="285750" indent="-285750" algn="l">
              <a:buFont typeface="Arial" panose="020B0604020202020204" pitchFamily="34" charset="0"/>
              <a:buChar char="•"/>
            </a:pPr>
            <a:endParaRPr lang="it-IT" sz="1600" b="0" i="0" u="none" strike="noStrike" baseline="0" dirty="0">
              <a:latin typeface="Georgia" panose="02040502050405020303" pitchFamily="18" charset="0"/>
            </a:endParaRPr>
          </a:p>
          <a:p>
            <a:pPr marL="285750" indent="-285750" algn="l">
              <a:buFont typeface="Arial" panose="020B0604020202020204" pitchFamily="34" charset="0"/>
              <a:buChar char="•"/>
            </a:pPr>
            <a:r>
              <a:rPr lang="it-IT" sz="1600" b="1" i="0" u="none" strike="noStrike" baseline="0" dirty="0">
                <a:latin typeface="Georgia" panose="02040502050405020303" pitchFamily="18" charset="0"/>
              </a:rPr>
              <a:t>governance: </a:t>
            </a:r>
            <a:r>
              <a:rPr lang="it-IT" sz="1600" b="0" i="0" u="none" strike="noStrike" baseline="0" dirty="0">
                <a:latin typeface="Georgia" panose="02040502050405020303" pitchFamily="18" charset="0"/>
              </a:rPr>
              <a:t>composizione del </a:t>
            </a:r>
            <a:r>
              <a:rPr lang="it-IT" sz="1600" b="0" i="0" u="none" strike="noStrike" baseline="0" dirty="0" err="1">
                <a:latin typeface="Georgia" panose="02040502050405020303" pitchFamily="18" charset="0"/>
              </a:rPr>
              <a:t>CdA</a:t>
            </a:r>
            <a:r>
              <a:rPr lang="it-IT" sz="1600" b="0" i="0" u="none" strike="noStrike" baseline="0" dirty="0">
                <a:latin typeface="Georgia" panose="02040502050405020303" pitchFamily="18" charset="0"/>
              </a:rPr>
              <a:t>, pianificazione del passaggio generazionale, comunicazione con gli stakeholder (strumenti utilizzati), importanza del background formativo di chi viene assunto nei ruoli dirigenziali, coinvolgimento degli stakeholders nei processi decisionali, pianificazione e monitoraggio degli obiettivi aziendali, attrattività e trattenimento delle risorse umane...</a:t>
            </a:r>
            <a:endParaRPr lang="it-IT" sz="1600" dirty="0">
              <a:latin typeface="Georgia" panose="02040502050405020303" pitchFamily="18" charset="0"/>
            </a:endParaRPr>
          </a:p>
        </p:txBody>
      </p:sp>
    </p:spTree>
    <p:extLst>
      <p:ext uri="{BB962C8B-B14F-4D97-AF65-F5344CB8AC3E}">
        <p14:creationId xmlns:p14="http://schemas.microsoft.com/office/powerpoint/2010/main" val="11091172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E602F0-D767-4865-8BCA-96CE95D4825F}"/>
              </a:ext>
            </a:extLst>
          </p:cNvPr>
          <p:cNvSpPr>
            <a:spLocks noGrp="1"/>
          </p:cNvSpPr>
          <p:nvPr>
            <p:ph type="title"/>
          </p:nvPr>
        </p:nvSpPr>
        <p:spPr/>
        <p:txBody>
          <a:bodyPr>
            <a:noAutofit/>
          </a:bodyPr>
          <a:lstStyle/>
          <a:p>
            <a:r>
              <a:rPr lang="it-IT" sz="2200" b="0" i="0" u="none" strike="noStrike" baseline="0" dirty="0"/>
              <a:t>Indice sintetico di sostenibilità per le PMI</a:t>
            </a:r>
            <a:endParaRPr lang="it-IT" sz="2200" dirty="0"/>
          </a:p>
        </p:txBody>
      </p:sp>
      <p:sp>
        <p:nvSpPr>
          <p:cNvPr id="3" name="Segnaposto numero diapositiva 2">
            <a:extLst>
              <a:ext uri="{FF2B5EF4-FFF2-40B4-BE49-F238E27FC236}">
                <a16:creationId xmlns:a16="http://schemas.microsoft.com/office/drawing/2014/main" id="{0C8CA95B-910B-42F2-A4B3-51B17896EBE4}"/>
              </a:ext>
            </a:extLst>
          </p:cNvPr>
          <p:cNvSpPr>
            <a:spLocks noGrp="1"/>
          </p:cNvSpPr>
          <p:nvPr>
            <p:ph type="sldNum" sz="quarter" idx="10"/>
          </p:nvPr>
        </p:nvSpPr>
        <p:spPr/>
        <p:txBody>
          <a:bodyPr/>
          <a:lstStyle/>
          <a:p>
            <a:fld id="{14F507C0-A2FF-4299-BAF9-E80DCBBD298B}" type="slidenum">
              <a:rPr lang="it-IT" smtClean="0"/>
              <a:pPr/>
              <a:t>7</a:t>
            </a:fld>
            <a:endParaRPr lang="it-IT"/>
          </a:p>
        </p:txBody>
      </p:sp>
      <p:sp>
        <p:nvSpPr>
          <p:cNvPr id="4" name="Segnaposto piè di pagina 3">
            <a:extLst>
              <a:ext uri="{FF2B5EF4-FFF2-40B4-BE49-F238E27FC236}">
                <a16:creationId xmlns:a16="http://schemas.microsoft.com/office/drawing/2014/main" id="{095F887B-0521-4218-B850-D3FECFFDE21A}"/>
              </a:ext>
            </a:extLst>
          </p:cNvPr>
          <p:cNvSpPr>
            <a:spLocks noGrp="1"/>
          </p:cNvSpPr>
          <p:nvPr>
            <p:ph type="ftr" sz="quarter" idx="11"/>
          </p:nvPr>
        </p:nvSpPr>
        <p:spPr/>
        <p:txBody>
          <a:bodyPr/>
          <a:lstStyle/>
          <a:p>
            <a:endParaRPr lang="it-IT" dirty="0"/>
          </a:p>
        </p:txBody>
      </p:sp>
      <p:sp>
        <p:nvSpPr>
          <p:cNvPr id="6" name="CasellaDiTesto 5">
            <a:extLst>
              <a:ext uri="{FF2B5EF4-FFF2-40B4-BE49-F238E27FC236}">
                <a16:creationId xmlns:a16="http://schemas.microsoft.com/office/drawing/2014/main" id="{21DC50CE-03E3-436B-B675-8F61082C359E}"/>
              </a:ext>
            </a:extLst>
          </p:cNvPr>
          <p:cNvSpPr txBox="1"/>
          <p:nvPr/>
        </p:nvSpPr>
        <p:spPr>
          <a:xfrm>
            <a:off x="643510" y="1273200"/>
            <a:ext cx="7992888" cy="5016758"/>
          </a:xfrm>
          <a:prstGeom prst="rect">
            <a:avLst/>
          </a:prstGeom>
          <a:noFill/>
        </p:spPr>
        <p:txBody>
          <a:bodyPr wrap="square">
            <a:spAutoFit/>
          </a:bodyPr>
          <a:lstStyle/>
          <a:p>
            <a:pPr marL="285750" indent="-285750" algn="l">
              <a:buFont typeface="Arial" panose="020B0604020202020204" pitchFamily="34" charset="0"/>
              <a:buChar char="•"/>
            </a:pPr>
            <a:r>
              <a:rPr lang="it-IT" sz="1600" b="1" i="0" u="none" strike="noStrike" baseline="0" dirty="0">
                <a:latin typeface="Georgia" panose="02040502050405020303" pitchFamily="18" charset="0"/>
              </a:rPr>
              <a:t>MSCI</a:t>
            </a:r>
          </a:p>
          <a:p>
            <a:pPr marL="742950" lvl="1" indent="-285750">
              <a:buFont typeface="Arial" panose="020B0604020202020204" pitchFamily="34" charset="0"/>
              <a:buChar char="•"/>
            </a:pPr>
            <a:r>
              <a:rPr lang="it-IT" sz="1600" b="0" i="0" u="none" strike="noStrike" baseline="0" dirty="0">
                <a:latin typeface="Georgia" panose="02040502050405020303" pitchFamily="18" charset="0"/>
              </a:rPr>
              <a:t>A livello settoriale, quali sono i rischi e le opportunità più rilevanti relativamente ai fattori ESG? Quanto è esposta a tali rischi e opportunità? Come vengono gestiti tali rischi e opportunità? Qual è l'immagine complessiva dell'organizzazione e come si posiziona in relazione dei suoi </a:t>
            </a:r>
            <a:r>
              <a:rPr lang="it-IT" sz="1600" b="0" i="0" u="none" strike="noStrike" baseline="0" dirty="0" err="1">
                <a:latin typeface="Georgia" panose="02040502050405020303" pitchFamily="18" charset="0"/>
              </a:rPr>
              <a:t>industry</a:t>
            </a:r>
            <a:r>
              <a:rPr lang="it-IT" sz="1600" b="0" i="0" u="none" strike="noStrike" baseline="0" dirty="0">
                <a:latin typeface="Georgia" panose="02040502050405020303" pitchFamily="18" charset="0"/>
              </a:rPr>
              <a:t> peer?</a:t>
            </a:r>
          </a:p>
          <a:p>
            <a:pPr lvl="1"/>
            <a:endParaRPr lang="it-IT" sz="1600" b="0" i="0" u="none" strike="noStrike" baseline="0" dirty="0">
              <a:latin typeface="Georgia" panose="02040502050405020303" pitchFamily="18" charset="0"/>
            </a:endParaRPr>
          </a:p>
          <a:p>
            <a:pPr marL="742950" lvl="1" indent="-285750">
              <a:buFont typeface="Arial" panose="020B0604020202020204" pitchFamily="34" charset="0"/>
              <a:buChar char="•"/>
            </a:pPr>
            <a:r>
              <a:rPr lang="it-IT" sz="1600" b="0" i="0" u="none" strike="noStrike" baseline="0" dirty="0">
                <a:latin typeface="Georgia" panose="02040502050405020303" pitchFamily="18" charset="0"/>
              </a:rPr>
              <a:t>Score è una media ponderata in cui i pesi relativi alle variabili sono definiti a livello settoriale sulla base delle esternalità tipiche di ogni settore.</a:t>
            </a:r>
          </a:p>
          <a:p>
            <a:pPr marL="742950" lvl="1" indent="-285750">
              <a:buFont typeface="Arial" panose="020B0604020202020204" pitchFamily="34" charset="0"/>
              <a:buChar char="•"/>
            </a:pPr>
            <a:endParaRPr lang="it-IT" sz="1600" b="0" i="0" u="none" strike="noStrike" baseline="0" dirty="0">
              <a:latin typeface="Georgia" panose="02040502050405020303" pitchFamily="18" charset="0"/>
            </a:endParaRPr>
          </a:p>
          <a:p>
            <a:pPr marL="285750" indent="-285750" algn="l">
              <a:buFont typeface="Arial" panose="020B0604020202020204" pitchFamily="34" charset="0"/>
              <a:buChar char="•"/>
            </a:pPr>
            <a:r>
              <a:rPr lang="it-IT" sz="1600" b="1" i="0" u="none" strike="noStrike" baseline="0" dirty="0">
                <a:latin typeface="Georgia" panose="02040502050405020303" pitchFamily="18" charset="0"/>
              </a:rPr>
              <a:t>Thomson</a:t>
            </a:r>
          </a:p>
          <a:p>
            <a:pPr marL="742950" lvl="1" indent="-285750">
              <a:buFont typeface="Arial" panose="020B0604020202020204" pitchFamily="34" charset="0"/>
              <a:buChar char="•"/>
            </a:pPr>
            <a:r>
              <a:rPr lang="it-IT" sz="1600" b="0" i="0" u="none" strike="noStrike" baseline="0" dirty="0">
                <a:latin typeface="Georgia" panose="02040502050405020303" pitchFamily="18" charset="0"/>
              </a:rPr>
              <a:t>1) misurata la performance ESG attraverso la rendicontazione disponibile; 2) determinato lo score ESG integrato mediante la decurtazione di un punteggio relativo alle eventuali controversie che hanno visto coinvolta l'impresa in analisi. </a:t>
            </a:r>
          </a:p>
          <a:p>
            <a:pPr lvl="1"/>
            <a:endParaRPr lang="it-IT" sz="1600" b="0" i="0" u="none" strike="noStrike" baseline="0" dirty="0">
              <a:latin typeface="Georgia" panose="02040502050405020303" pitchFamily="18" charset="0"/>
            </a:endParaRPr>
          </a:p>
          <a:p>
            <a:pPr marL="742950" lvl="1" indent="-285750">
              <a:buFont typeface="Arial" panose="020B0604020202020204" pitchFamily="34" charset="0"/>
              <a:buChar char="•"/>
            </a:pPr>
            <a:r>
              <a:rPr lang="it-IT" sz="1600" b="0" i="0" u="none" strike="noStrike" baseline="0" dirty="0">
                <a:latin typeface="Georgia" panose="02040502050405020303" pitchFamily="18" charset="0"/>
              </a:rPr>
              <a:t>Si tratta di punteggi basati su un semplice ordinamento percentile costruito a livello settoriale</a:t>
            </a:r>
          </a:p>
          <a:p>
            <a:pPr lvl="1"/>
            <a:endParaRPr lang="it-IT" sz="1600" b="0" i="0" u="none" strike="noStrike" baseline="0" dirty="0">
              <a:latin typeface="Georgia" panose="02040502050405020303" pitchFamily="18" charset="0"/>
            </a:endParaRPr>
          </a:p>
          <a:p>
            <a:pPr marL="285750" indent="-285750" algn="l">
              <a:buFont typeface="Arial" panose="020B0604020202020204" pitchFamily="34" charset="0"/>
              <a:buChar char="•"/>
            </a:pPr>
            <a:r>
              <a:rPr lang="it-IT" sz="1600" b="0" i="0" u="none" strike="noStrike" baseline="0" dirty="0">
                <a:latin typeface="Georgia" panose="02040502050405020303" pitchFamily="18" charset="0"/>
              </a:rPr>
              <a:t>Come costruire lo score ESG sulla base del questionario, come attribuire i pesi? Scaling Multidimensionale?</a:t>
            </a:r>
            <a:endParaRPr lang="it-IT" sz="1600" dirty="0">
              <a:latin typeface="Georgia" panose="02040502050405020303" pitchFamily="18" charset="0"/>
            </a:endParaRPr>
          </a:p>
        </p:txBody>
      </p:sp>
    </p:spTree>
    <p:extLst>
      <p:ext uri="{BB962C8B-B14F-4D97-AF65-F5344CB8AC3E}">
        <p14:creationId xmlns:p14="http://schemas.microsoft.com/office/powerpoint/2010/main" val="10112690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A53D2BB-D43B-4F61-88EE-E084CC1060DE}"/>
              </a:ext>
            </a:extLst>
          </p:cNvPr>
          <p:cNvSpPr>
            <a:spLocks noGrp="1"/>
          </p:cNvSpPr>
          <p:nvPr>
            <p:ph type="title"/>
          </p:nvPr>
        </p:nvSpPr>
        <p:spPr>
          <a:xfrm>
            <a:off x="391988" y="206121"/>
            <a:ext cx="5929789" cy="630592"/>
          </a:xfrm>
        </p:spPr>
        <p:txBody>
          <a:bodyPr>
            <a:noAutofit/>
          </a:bodyPr>
          <a:lstStyle/>
          <a:p>
            <a:r>
              <a:rPr lang="it-IT" sz="3200" b="0" i="0" u="none" strike="noStrike" baseline="0" dirty="0"/>
              <a:t>Sostenibilità e Performance</a:t>
            </a:r>
            <a:endParaRPr lang="it-IT" sz="3200" dirty="0"/>
          </a:p>
        </p:txBody>
      </p:sp>
      <p:sp>
        <p:nvSpPr>
          <p:cNvPr id="3" name="Segnaposto numero diapositiva 2">
            <a:extLst>
              <a:ext uri="{FF2B5EF4-FFF2-40B4-BE49-F238E27FC236}">
                <a16:creationId xmlns:a16="http://schemas.microsoft.com/office/drawing/2014/main" id="{41A84DB4-1192-493C-92B0-7C7063EAE983}"/>
              </a:ext>
            </a:extLst>
          </p:cNvPr>
          <p:cNvSpPr>
            <a:spLocks noGrp="1"/>
          </p:cNvSpPr>
          <p:nvPr>
            <p:ph type="sldNum" sz="quarter" idx="10"/>
          </p:nvPr>
        </p:nvSpPr>
        <p:spPr/>
        <p:txBody>
          <a:bodyPr/>
          <a:lstStyle/>
          <a:p>
            <a:fld id="{14F507C0-A2FF-4299-BAF9-E80DCBBD298B}" type="slidenum">
              <a:rPr lang="it-IT" smtClean="0"/>
              <a:pPr/>
              <a:t>8</a:t>
            </a:fld>
            <a:endParaRPr lang="it-IT"/>
          </a:p>
        </p:txBody>
      </p:sp>
      <p:sp>
        <p:nvSpPr>
          <p:cNvPr id="4" name="Segnaposto piè di pagina 3">
            <a:extLst>
              <a:ext uri="{FF2B5EF4-FFF2-40B4-BE49-F238E27FC236}">
                <a16:creationId xmlns:a16="http://schemas.microsoft.com/office/drawing/2014/main" id="{816EAEB7-5CF5-42E4-9A5C-CC2B063309FC}"/>
              </a:ext>
            </a:extLst>
          </p:cNvPr>
          <p:cNvSpPr>
            <a:spLocks noGrp="1"/>
          </p:cNvSpPr>
          <p:nvPr>
            <p:ph type="ftr" sz="quarter" idx="11"/>
          </p:nvPr>
        </p:nvSpPr>
        <p:spPr/>
        <p:txBody>
          <a:bodyPr/>
          <a:lstStyle/>
          <a:p>
            <a:endParaRPr lang="it-IT" dirty="0"/>
          </a:p>
        </p:txBody>
      </p:sp>
      <p:sp>
        <p:nvSpPr>
          <p:cNvPr id="6" name="CasellaDiTesto 5">
            <a:extLst>
              <a:ext uri="{FF2B5EF4-FFF2-40B4-BE49-F238E27FC236}">
                <a16:creationId xmlns:a16="http://schemas.microsoft.com/office/drawing/2014/main" id="{85BB9EAD-979C-42D7-937E-3BF35D3A6D7F}"/>
              </a:ext>
            </a:extLst>
          </p:cNvPr>
          <p:cNvSpPr txBox="1"/>
          <p:nvPr/>
        </p:nvSpPr>
        <p:spPr>
          <a:xfrm>
            <a:off x="174567" y="1186467"/>
            <a:ext cx="8794865" cy="5324535"/>
          </a:xfrm>
          <a:prstGeom prst="rect">
            <a:avLst/>
          </a:prstGeom>
          <a:noFill/>
        </p:spPr>
        <p:txBody>
          <a:bodyPr wrap="square">
            <a:spAutoFit/>
          </a:bodyPr>
          <a:lstStyle/>
          <a:p>
            <a:pPr marL="342900" indent="-342900">
              <a:buFont typeface="Arial" panose="020B0604020202020204" pitchFamily="34" charset="0"/>
              <a:buChar char="•"/>
            </a:pPr>
            <a:r>
              <a:rPr lang="it-IT" b="1" dirty="0">
                <a:latin typeface="Georgia" panose="02040502050405020303" pitchFamily="18" charset="0"/>
              </a:rPr>
              <a:t>Esiste una correlazione positiva tra sostenibilità e performance? </a:t>
            </a:r>
            <a:r>
              <a:rPr lang="it-IT" dirty="0">
                <a:latin typeface="Georgia" panose="02040502050405020303" pitchFamily="18" charset="0"/>
              </a:rPr>
              <a:t>Sarebbe una buona notizia per il nostro futuro!</a:t>
            </a:r>
          </a:p>
          <a:p>
            <a:endParaRPr lang="it-IT" dirty="0">
              <a:latin typeface="Georgia" panose="02040502050405020303" pitchFamily="18" charset="0"/>
            </a:endParaRPr>
          </a:p>
          <a:p>
            <a:pPr marL="342900" indent="-342900">
              <a:buFont typeface="Arial" panose="020B0604020202020204" pitchFamily="34" charset="0"/>
              <a:buChar char="•"/>
            </a:pPr>
            <a:r>
              <a:rPr lang="it-IT" b="1" dirty="0">
                <a:latin typeface="Georgia" panose="02040502050405020303" pitchFamily="18" charset="0"/>
              </a:rPr>
              <a:t>Oppure esiste un </a:t>
            </a:r>
            <a:r>
              <a:rPr lang="it-IT" b="1" dirty="0" err="1">
                <a:latin typeface="Georgia" panose="02040502050405020303" pitchFamily="18" charset="0"/>
              </a:rPr>
              <a:t>trade</a:t>
            </a:r>
            <a:r>
              <a:rPr lang="it-IT" b="1" dirty="0">
                <a:latin typeface="Georgia" panose="02040502050405020303" pitchFamily="18" charset="0"/>
              </a:rPr>
              <a:t> off tra sostenibilità e performance? </a:t>
            </a:r>
          </a:p>
          <a:p>
            <a:r>
              <a:rPr lang="it-IT" dirty="0">
                <a:latin typeface="Georgia" panose="02040502050405020303" pitchFamily="18" charset="0"/>
              </a:rPr>
              <a:t>      La sostenibilità diventerebbe un costo per le imprese, e sarebbe una brutta</a:t>
            </a:r>
          </a:p>
          <a:p>
            <a:r>
              <a:rPr lang="it-IT" dirty="0">
                <a:latin typeface="Georgia" panose="02040502050405020303" pitchFamily="18" charset="0"/>
              </a:rPr>
              <a:t>      notizia.</a:t>
            </a:r>
            <a:endParaRPr lang="it-IT" b="0" i="0" u="none" strike="noStrike" baseline="0" dirty="0">
              <a:latin typeface="Georgia" panose="02040502050405020303" pitchFamily="18" charset="0"/>
            </a:endParaRPr>
          </a:p>
          <a:p>
            <a:pPr marL="342900" indent="-342900" algn="l">
              <a:buFont typeface="Arial" panose="020B0604020202020204" pitchFamily="34" charset="0"/>
              <a:buChar char="•"/>
            </a:pPr>
            <a:endParaRPr lang="it-IT" b="0" i="0" u="none" strike="noStrike" baseline="0" dirty="0">
              <a:latin typeface="Georgia" panose="02040502050405020303" pitchFamily="18" charset="0"/>
            </a:endParaRPr>
          </a:p>
          <a:p>
            <a:pPr marL="342900" indent="-342900" algn="l">
              <a:buFont typeface="Arial" panose="020B0604020202020204" pitchFamily="34" charset="0"/>
              <a:buChar char="•"/>
            </a:pPr>
            <a:r>
              <a:rPr lang="it-IT" sz="1600" b="0" i="0" u="none" strike="noStrike" baseline="0" dirty="0">
                <a:latin typeface="Georgia" panose="02040502050405020303" pitchFamily="18" charset="0"/>
              </a:rPr>
              <a:t>La letteratura non risponde in maniera univoca a queste domande</a:t>
            </a:r>
            <a:r>
              <a:rPr lang="it-IT" b="0" i="0" u="none" strike="noStrike" baseline="0" dirty="0">
                <a:latin typeface="Georgia" panose="02040502050405020303" pitchFamily="18" charset="0"/>
              </a:rPr>
              <a:t>.</a:t>
            </a:r>
          </a:p>
          <a:p>
            <a:pPr marL="342900" indent="-342900" algn="l">
              <a:buFont typeface="Arial" panose="020B0604020202020204" pitchFamily="34" charset="0"/>
              <a:buChar char="•"/>
            </a:pPr>
            <a:endParaRPr lang="it-IT" b="0" i="0" u="none" strike="noStrike" baseline="0" dirty="0">
              <a:latin typeface="Georgia" panose="02040502050405020303" pitchFamily="18" charset="0"/>
            </a:endParaRPr>
          </a:p>
          <a:p>
            <a:pPr marL="800100" lvl="1" indent="-342900">
              <a:buFont typeface="Arial" panose="020B0604020202020204" pitchFamily="34" charset="0"/>
              <a:buChar char="•"/>
            </a:pPr>
            <a:r>
              <a:rPr lang="it-IT" sz="1600" b="0" i="0" u="none" strike="noStrike" baseline="0" dirty="0">
                <a:latin typeface="Georgia" panose="02040502050405020303" pitchFamily="18" charset="0"/>
              </a:rPr>
              <a:t>Evans and </a:t>
            </a:r>
            <a:r>
              <a:rPr lang="it-IT" sz="1600" b="0" i="0" u="none" strike="noStrike" baseline="0" dirty="0" err="1">
                <a:latin typeface="Georgia" panose="02040502050405020303" pitchFamily="18" charset="0"/>
              </a:rPr>
              <a:t>Peiris</a:t>
            </a:r>
            <a:r>
              <a:rPr lang="it-IT" sz="1600" b="0" i="0" u="none" strike="noStrike" baseline="0" dirty="0">
                <a:latin typeface="Georgia" panose="02040502050405020303" pitchFamily="18" charset="0"/>
              </a:rPr>
              <a:t> (2010): </a:t>
            </a:r>
            <a:r>
              <a:rPr lang="it-IT" sz="1600" b="1" i="0" u="none" strike="noStrike" baseline="0" dirty="0">
                <a:latin typeface="Georgia" panose="02040502050405020303" pitchFamily="18" charset="0"/>
              </a:rPr>
              <a:t>effetto negativo </a:t>
            </a:r>
            <a:r>
              <a:rPr lang="it-IT" sz="1600" b="0" i="0" u="none" strike="noStrike" baseline="0" dirty="0">
                <a:latin typeface="Georgia" panose="02040502050405020303" pitchFamily="18" charset="0"/>
              </a:rPr>
              <a:t>sostenibilità sociale su performance/stock </a:t>
            </a:r>
            <a:r>
              <a:rPr lang="it-IT" sz="1600" b="0" i="0" u="none" strike="noStrike" baseline="0" dirty="0" err="1">
                <a:latin typeface="Georgia" panose="02040502050405020303" pitchFamily="18" charset="0"/>
              </a:rPr>
              <a:t>returns</a:t>
            </a:r>
            <a:r>
              <a:rPr lang="it-IT" sz="1600" b="0" i="0" u="none" strike="noStrike" baseline="0" dirty="0">
                <a:latin typeface="Georgia" panose="02040502050405020303" pitchFamily="18" charset="0"/>
              </a:rPr>
              <a:t>.</a:t>
            </a:r>
          </a:p>
          <a:p>
            <a:pPr marL="800100" lvl="1" indent="-342900">
              <a:buFont typeface="Arial" panose="020B0604020202020204" pitchFamily="34" charset="0"/>
              <a:buChar char="•"/>
            </a:pPr>
            <a:r>
              <a:rPr lang="it-IT" sz="1600" b="0" i="0" u="none" strike="noStrike" baseline="0" dirty="0">
                <a:latin typeface="Georgia" panose="02040502050405020303" pitchFamily="18" charset="0"/>
              </a:rPr>
              <a:t>Girard et al. (2007): </a:t>
            </a:r>
            <a:r>
              <a:rPr lang="it-IT" sz="1600" b="1" i="0" u="none" strike="noStrike" baseline="0" dirty="0">
                <a:latin typeface="Georgia" panose="02040502050405020303" pitchFamily="18" charset="0"/>
              </a:rPr>
              <a:t>effetto negativo </a:t>
            </a:r>
            <a:r>
              <a:rPr lang="it-IT" sz="1600" b="0" i="0" u="none" strike="noStrike" baseline="0" dirty="0">
                <a:latin typeface="Georgia" panose="02040502050405020303" pitchFamily="18" charset="0"/>
              </a:rPr>
              <a:t>sul rendimento di portafogli sostenibili poca diversificazione e costi extra.</a:t>
            </a:r>
          </a:p>
          <a:p>
            <a:pPr marL="800100" lvl="1" indent="-342900">
              <a:buFont typeface="Arial" panose="020B0604020202020204" pitchFamily="34" charset="0"/>
              <a:buChar char="•"/>
            </a:pPr>
            <a:r>
              <a:rPr lang="it-IT" sz="1600" b="0" i="0" u="none" strike="noStrike" baseline="0" dirty="0" err="1">
                <a:latin typeface="Georgia" panose="02040502050405020303" pitchFamily="18" charset="0"/>
              </a:rPr>
              <a:t>Orlitzky</a:t>
            </a:r>
            <a:r>
              <a:rPr lang="it-IT" sz="1600" b="0" i="0" u="none" strike="noStrike" baseline="0" dirty="0">
                <a:latin typeface="Georgia" panose="02040502050405020303" pitchFamily="18" charset="0"/>
              </a:rPr>
              <a:t> et al. (2003): </a:t>
            </a:r>
            <a:r>
              <a:rPr lang="it-IT" sz="1600" b="1" i="0" u="none" strike="noStrike" baseline="0" dirty="0">
                <a:latin typeface="Georgia" panose="02040502050405020303" pitchFamily="18" charset="0"/>
              </a:rPr>
              <a:t>effetto positivo </a:t>
            </a:r>
            <a:r>
              <a:rPr lang="it-IT" sz="1600" b="0" i="0" u="none" strike="noStrike" baseline="0" dirty="0">
                <a:latin typeface="Georgia" panose="02040502050405020303" pitchFamily="18" charset="0"/>
              </a:rPr>
              <a:t>tra la sostenibilità sociale e la performance finanziaria (meta analisi su 52 studi).</a:t>
            </a:r>
          </a:p>
          <a:p>
            <a:pPr marL="800100" lvl="1" indent="-342900">
              <a:buFont typeface="Arial" panose="020B0604020202020204" pitchFamily="34" charset="0"/>
              <a:buChar char="•"/>
            </a:pPr>
            <a:r>
              <a:rPr lang="it-IT" sz="1600" b="0" i="0" u="none" strike="noStrike" baseline="0" dirty="0">
                <a:latin typeface="Georgia" panose="02040502050405020303" pitchFamily="18" charset="0"/>
              </a:rPr>
              <a:t>Huang (2021): </a:t>
            </a:r>
            <a:r>
              <a:rPr lang="it-IT" sz="1600" b="1" i="0" u="none" strike="noStrike" baseline="0" dirty="0">
                <a:latin typeface="Georgia" panose="02040502050405020303" pitchFamily="18" charset="0"/>
              </a:rPr>
              <a:t>effetto positivo </a:t>
            </a:r>
            <a:r>
              <a:rPr lang="it-IT" sz="1600" b="0" i="0" u="none" strike="noStrike" baseline="0" dirty="0">
                <a:latin typeface="Georgia" panose="02040502050405020303" pitchFamily="18" charset="0"/>
              </a:rPr>
              <a:t>ma modesto tra performance ESG e performance finanziaria (meta analisi su 21 studi). Risultato forte per la sostenibilità ambientale.</a:t>
            </a:r>
          </a:p>
          <a:p>
            <a:pPr marL="800100" lvl="1" indent="-342900">
              <a:buFont typeface="Arial" panose="020B0604020202020204" pitchFamily="34" charset="0"/>
              <a:buChar char="•"/>
            </a:pPr>
            <a:endParaRPr lang="it-IT" b="0" i="0" u="none" strike="noStrike" baseline="0" dirty="0">
              <a:latin typeface="Georgia" panose="02040502050405020303" pitchFamily="18" charset="0"/>
            </a:endParaRPr>
          </a:p>
          <a:p>
            <a:pPr marL="342900" indent="-342900" algn="l">
              <a:buFont typeface="Arial" panose="020B0604020202020204" pitchFamily="34" charset="0"/>
              <a:buChar char="•"/>
            </a:pPr>
            <a:r>
              <a:rPr lang="it-IT" sz="1600" b="0" i="0" u="none" strike="noStrike" baseline="0" dirty="0">
                <a:latin typeface="Georgia" panose="02040502050405020303" pitchFamily="18" charset="0"/>
              </a:rPr>
              <a:t>Letteratura si basa su quotate (</a:t>
            </a:r>
            <a:r>
              <a:rPr lang="it-IT" sz="1600" b="0" i="0" u="none" strike="noStrike" baseline="0" dirty="0" err="1">
                <a:latin typeface="Georgia" panose="02040502050405020303" pitchFamily="18" charset="0"/>
              </a:rPr>
              <a:t>Alareeni</a:t>
            </a:r>
            <a:r>
              <a:rPr lang="it-IT" sz="1600" b="0" i="0" u="none" strike="noStrike" baseline="0" dirty="0">
                <a:latin typeface="Georgia" panose="02040502050405020303" pitchFamily="18" charset="0"/>
              </a:rPr>
              <a:t> and Hamdan, 2020), fonte di ESG performance si basa su providers come Bloomberg, Thomson Reuters, MSCI.</a:t>
            </a:r>
            <a:endParaRPr lang="it-IT" sz="1600" dirty="0">
              <a:latin typeface="Georgia" panose="02040502050405020303" pitchFamily="18" charset="0"/>
            </a:endParaRPr>
          </a:p>
        </p:txBody>
      </p:sp>
    </p:spTree>
    <p:extLst>
      <p:ext uri="{BB962C8B-B14F-4D97-AF65-F5344CB8AC3E}">
        <p14:creationId xmlns:p14="http://schemas.microsoft.com/office/powerpoint/2010/main" val="5107260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00AA99-5939-4DC9-8337-DEE74BAA70CE}"/>
              </a:ext>
            </a:extLst>
          </p:cNvPr>
          <p:cNvSpPr>
            <a:spLocks noGrp="1"/>
          </p:cNvSpPr>
          <p:nvPr>
            <p:ph type="title"/>
          </p:nvPr>
        </p:nvSpPr>
        <p:spPr/>
        <p:txBody>
          <a:bodyPr>
            <a:normAutofit/>
          </a:bodyPr>
          <a:lstStyle/>
          <a:p>
            <a:r>
              <a:rPr lang="it-IT" sz="3200" dirty="0"/>
              <a:t>Sostenibilità e Governance</a:t>
            </a:r>
          </a:p>
        </p:txBody>
      </p:sp>
      <p:sp>
        <p:nvSpPr>
          <p:cNvPr id="3" name="Segnaposto numero diapositiva 2">
            <a:extLst>
              <a:ext uri="{FF2B5EF4-FFF2-40B4-BE49-F238E27FC236}">
                <a16:creationId xmlns:a16="http://schemas.microsoft.com/office/drawing/2014/main" id="{7CD51D65-F863-49D6-A5A7-E556B754E02A}"/>
              </a:ext>
            </a:extLst>
          </p:cNvPr>
          <p:cNvSpPr>
            <a:spLocks noGrp="1"/>
          </p:cNvSpPr>
          <p:nvPr>
            <p:ph type="sldNum" sz="quarter" idx="10"/>
          </p:nvPr>
        </p:nvSpPr>
        <p:spPr/>
        <p:txBody>
          <a:bodyPr/>
          <a:lstStyle/>
          <a:p>
            <a:fld id="{14F507C0-A2FF-4299-BAF9-E80DCBBD298B}" type="slidenum">
              <a:rPr lang="it-IT" smtClean="0"/>
              <a:pPr/>
              <a:t>9</a:t>
            </a:fld>
            <a:endParaRPr lang="it-IT"/>
          </a:p>
        </p:txBody>
      </p:sp>
      <p:sp>
        <p:nvSpPr>
          <p:cNvPr id="4" name="Segnaposto piè di pagina 3">
            <a:extLst>
              <a:ext uri="{FF2B5EF4-FFF2-40B4-BE49-F238E27FC236}">
                <a16:creationId xmlns:a16="http://schemas.microsoft.com/office/drawing/2014/main" id="{E62358C4-5B31-49F7-9D6F-64179512A9C2}"/>
              </a:ext>
            </a:extLst>
          </p:cNvPr>
          <p:cNvSpPr>
            <a:spLocks noGrp="1"/>
          </p:cNvSpPr>
          <p:nvPr>
            <p:ph type="ftr" sz="quarter" idx="11"/>
          </p:nvPr>
        </p:nvSpPr>
        <p:spPr/>
        <p:txBody>
          <a:bodyPr/>
          <a:lstStyle/>
          <a:p>
            <a:endParaRPr lang="it-IT" dirty="0"/>
          </a:p>
        </p:txBody>
      </p:sp>
      <p:sp>
        <p:nvSpPr>
          <p:cNvPr id="6" name="CasellaDiTesto 5">
            <a:extLst>
              <a:ext uri="{FF2B5EF4-FFF2-40B4-BE49-F238E27FC236}">
                <a16:creationId xmlns:a16="http://schemas.microsoft.com/office/drawing/2014/main" id="{CF73EAF6-0C9D-4AB1-A1A7-8B355405E9DF}"/>
              </a:ext>
            </a:extLst>
          </p:cNvPr>
          <p:cNvSpPr txBox="1"/>
          <p:nvPr/>
        </p:nvSpPr>
        <p:spPr>
          <a:xfrm>
            <a:off x="237067" y="1169103"/>
            <a:ext cx="8568266" cy="5262979"/>
          </a:xfrm>
          <a:prstGeom prst="rect">
            <a:avLst/>
          </a:prstGeom>
          <a:noFill/>
        </p:spPr>
        <p:txBody>
          <a:bodyPr wrap="square">
            <a:spAutoFit/>
          </a:bodyPr>
          <a:lstStyle/>
          <a:p>
            <a:pPr marL="285750" indent="-285750" algn="l">
              <a:buFont typeface="Arial" panose="020B0604020202020204" pitchFamily="34" charset="0"/>
              <a:buChar char="•"/>
            </a:pPr>
            <a:r>
              <a:rPr lang="it-IT" sz="1600" b="1" i="0" u="none" strike="noStrike" baseline="0" dirty="0">
                <a:latin typeface="Georgia" panose="02040502050405020303" pitchFamily="18" charset="0"/>
              </a:rPr>
              <a:t>Diversità di genere nei </a:t>
            </a:r>
            <a:r>
              <a:rPr lang="it-IT" sz="1600" b="1" i="0" u="none" strike="noStrike" baseline="0" dirty="0" err="1">
                <a:latin typeface="Georgia" panose="02040502050405020303" pitchFamily="18" charset="0"/>
              </a:rPr>
              <a:t>CdA</a:t>
            </a:r>
            <a:r>
              <a:rPr lang="it-IT" sz="1600" b="1" i="0" u="none" strike="noStrike" baseline="0" dirty="0">
                <a:latin typeface="Georgia" panose="02040502050405020303" pitchFamily="18" charset="0"/>
              </a:rPr>
              <a:t> e sostenibilità ambientale e sociale: </a:t>
            </a:r>
            <a:r>
              <a:rPr lang="it-IT" sz="1600" dirty="0">
                <a:latin typeface="Georgia" panose="02040502050405020303" pitchFamily="18" charset="0"/>
              </a:rPr>
              <a:t>p</a:t>
            </a:r>
            <a:r>
              <a:rPr lang="it-IT" sz="1600" b="0" i="0" u="none" strike="noStrike" baseline="0" dirty="0">
                <a:latin typeface="Georgia" panose="02040502050405020303" pitchFamily="18" charset="0"/>
              </a:rPr>
              <a:t>rogetto multidisciplinare promosso da Fondazione </a:t>
            </a:r>
            <a:r>
              <a:rPr lang="it-IT" sz="1600" b="0" i="0" u="none" strike="noStrike" baseline="0" dirty="0" err="1">
                <a:latin typeface="Georgia" panose="02040502050405020303" pitchFamily="18" charset="0"/>
              </a:rPr>
              <a:t>Centesimus</a:t>
            </a:r>
            <a:r>
              <a:rPr lang="it-IT" sz="1600" b="0" i="0" u="none" strike="noStrike" baseline="0" dirty="0">
                <a:latin typeface="Georgia" panose="02040502050405020303" pitchFamily="18" charset="0"/>
              </a:rPr>
              <a:t> Annus e </a:t>
            </a:r>
            <a:r>
              <a:rPr lang="it-IT" sz="1600" b="0" i="0" u="none" strike="noStrike" baseline="0" dirty="0" err="1">
                <a:latin typeface="Georgia" panose="02040502050405020303" pitchFamily="18" charset="0"/>
              </a:rPr>
              <a:t>Sacru</a:t>
            </a:r>
            <a:r>
              <a:rPr lang="it-IT" sz="1600" b="0" i="0" u="none" strike="noStrike" baseline="0" dirty="0">
                <a:latin typeface="Georgia" panose="02040502050405020303" pitchFamily="18" charset="0"/>
              </a:rPr>
              <a:t>, il   network internazionale di atenei cattolici: 'Più leadership femminile per un mondo migliore’</a:t>
            </a:r>
          </a:p>
          <a:p>
            <a:pPr algn="l"/>
            <a:endParaRPr lang="it-IT" sz="1600" b="0" i="0" u="none" strike="noStrike" baseline="0" dirty="0">
              <a:latin typeface="Georgia" panose="02040502050405020303" pitchFamily="18" charset="0"/>
            </a:endParaRPr>
          </a:p>
          <a:p>
            <a:pPr marL="285750" indent="-285750" algn="l">
              <a:buFont typeface="Arial" panose="020B0604020202020204" pitchFamily="34" charset="0"/>
              <a:buChar char="•"/>
            </a:pPr>
            <a:r>
              <a:rPr lang="it-IT" sz="1600" b="0" i="0" u="none" strike="noStrike" baseline="0" dirty="0">
                <a:latin typeface="Georgia" panose="02040502050405020303" pitchFamily="18" charset="0"/>
              </a:rPr>
              <a:t>La diversità nei </a:t>
            </a:r>
            <a:r>
              <a:rPr lang="it-IT" sz="1600" b="0" i="0" u="none" strike="noStrike" baseline="0" dirty="0" err="1">
                <a:latin typeface="Georgia" panose="02040502050405020303" pitchFamily="18" charset="0"/>
              </a:rPr>
              <a:t>CdA</a:t>
            </a:r>
            <a:r>
              <a:rPr lang="it-IT" sz="1600" b="0" i="0" u="none" strike="noStrike" baseline="0" dirty="0">
                <a:latin typeface="Georgia" panose="02040502050405020303" pitchFamily="18" charset="0"/>
              </a:rPr>
              <a:t> è importante perché:</a:t>
            </a:r>
          </a:p>
          <a:p>
            <a:pPr marL="742950" lvl="1" indent="-285750">
              <a:buFont typeface="Arial" panose="020B0604020202020204" pitchFamily="34" charset="0"/>
              <a:buChar char="•"/>
            </a:pPr>
            <a:r>
              <a:rPr lang="it-IT" sz="1400" b="0" i="0" u="none" strike="noStrike" baseline="0" dirty="0">
                <a:latin typeface="Georgia" panose="02040502050405020303" pitchFamily="18" charset="0"/>
              </a:rPr>
              <a:t>decisioni più creative e flessibili (Miller and Triana, 2009).</a:t>
            </a:r>
          </a:p>
          <a:p>
            <a:pPr marL="742950" lvl="1" indent="-285750">
              <a:buFont typeface="Arial" panose="020B0604020202020204" pitchFamily="34" charset="0"/>
              <a:buChar char="•"/>
            </a:pPr>
            <a:r>
              <a:rPr lang="it-IT" sz="1400" b="0" i="0" u="none" strike="noStrike" baseline="0" dirty="0">
                <a:latin typeface="Georgia" panose="02040502050405020303" pitchFamily="18" charset="0"/>
              </a:rPr>
              <a:t>facilita il monitoraggio (Kang et al., 2010; </a:t>
            </a:r>
            <a:r>
              <a:rPr lang="it-IT" sz="1400" b="0" i="0" u="none" strike="noStrike" baseline="0" dirty="0" err="1">
                <a:latin typeface="Georgia" panose="02040502050405020303" pitchFamily="18" charset="0"/>
              </a:rPr>
              <a:t>Terjesen</a:t>
            </a:r>
            <a:r>
              <a:rPr lang="it-IT" sz="1400" b="0" i="0" u="none" strike="noStrike" baseline="0" dirty="0">
                <a:latin typeface="Georgia" panose="02040502050405020303" pitchFamily="18" charset="0"/>
              </a:rPr>
              <a:t> et al., 2009);</a:t>
            </a:r>
          </a:p>
          <a:p>
            <a:pPr marL="742950" lvl="1" indent="-285750">
              <a:buFont typeface="Arial" panose="020B0604020202020204" pitchFamily="34" charset="0"/>
              <a:buChar char="•"/>
            </a:pPr>
            <a:r>
              <a:rPr lang="it-IT" sz="1400" b="0" i="0" u="none" strike="noStrike" baseline="0" dirty="0">
                <a:latin typeface="Georgia" panose="02040502050405020303" pitchFamily="18" charset="0"/>
              </a:rPr>
              <a:t>migliore conoscenza del mercato (Kim and Lim, 2010)</a:t>
            </a:r>
          </a:p>
          <a:p>
            <a:pPr marL="742950" lvl="1" indent="-285750">
              <a:buFont typeface="Arial" panose="020B0604020202020204" pitchFamily="34" charset="0"/>
              <a:buChar char="•"/>
            </a:pPr>
            <a:r>
              <a:rPr lang="it-IT" sz="1400" b="0" i="0" u="none" strike="noStrike" baseline="0" dirty="0">
                <a:latin typeface="Georgia" panose="02040502050405020303" pitchFamily="18" charset="0"/>
              </a:rPr>
              <a:t>offre ricche prospettive grazie al diverso apporto del capitale umano in termini di capacità, esperienze e networking (</a:t>
            </a:r>
            <a:r>
              <a:rPr lang="it-IT" sz="1400" b="0" i="0" u="none" strike="noStrike" baseline="0" dirty="0" err="1">
                <a:latin typeface="Georgia" panose="02040502050405020303" pitchFamily="18" charset="0"/>
              </a:rPr>
              <a:t>Kaczmarek</a:t>
            </a:r>
            <a:r>
              <a:rPr lang="it-IT" sz="1400" b="0" i="0" u="none" strike="noStrike" baseline="0" dirty="0">
                <a:latin typeface="Georgia" panose="02040502050405020303" pitchFamily="18" charset="0"/>
              </a:rPr>
              <a:t> et al., 2014).</a:t>
            </a:r>
          </a:p>
          <a:p>
            <a:pPr marL="742950" lvl="1" indent="-285750">
              <a:buFont typeface="Arial" panose="020B0604020202020204" pitchFamily="34" charset="0"/>
              <a:buChar char="•"/>
            </a:pPr>
            <a:r>
              <a:rPr lang="it-IT" sz="1400" b="0" i="0" u="none" strike="noStrike" baseline="0" dirty="0">
                <a:latin typeface="Georgia" panose="02040502050405020303" pitchFamily="18" charset="0"/>
              </a:rPr>
              <a:t>ma anche... maggiori conflitti rallentando il processo decisionale (Triana et </a:t>
            </a:r>
            <a:r>
              <a:rPr lang="nl-NL" sz="1400" b="0" i="0" u="none" strike="noStrike" baseline="0" dirty="0">
                <a:latin typeface="Georgia" panose="02040502050405020303" pitchFamily="18" charset="0"/>
              </a:rPr>
              <a:t>al., 2014, Eulerich et al., 2014).</a:t>
            </a:r>
          </a:p>
          <a:p>
            <a:pPr algn="l"/>
            <a:endParaRPr lang="it-IT" sz="1400" b="0" i="0" u="none" strike="noStrike" baseline="0" dirty="0">
              <a:latin typeface="Georgia" panose="02040502050405020303" pitchFamily="18" charset="0"/>
            </a:endParaRPr>
          </a:p>
          <a:p>
            <a:pPr marL="285750" indent="-285750" algn="l">
              <a:buFont typeface="Arial" panose="020B0604020202020204" pitchFamily="34" charset="0"/>
              <a:buChar char="•"/>
            </a:pPr>
            <a:r>
              <a:rPr lang="it-IT" sz="1600" b="0" i="0" u="none" strike="noStrike" baseline="0" dirty="0">
                <a:latin typeface="Georgia" panose="02040502050405020303" pitchFamily="18" charset="0"/>
              </a:rPr>
              <a:t>La letteratura si focalizza su rapporto tra diversità di genere e performance (Baker et al. 2020),  </a:t>
            </a:r>
            <a:r>
              <a:rPr lang="it-IT" sz="1600" dirty="0">
                <a:latin typeface="Georgia" panose="02040502050405020303" pitchFamily="18" charset="0"/>
              </a:rPr>
              <a:t>p</a:t>
            </a:r>
            <a:r>
              <a:rPr lang="it-IT" sz="1600" b="0" i="0" u="none" strike="noStrike" baseline="0" dirty="0">
                <a:latin typeface="Georgia" panose="02040502050405020303" pitchFamily="18" charset="0"/>
              </a:rPr>
              <a:t>ochi studi su diversità di genere e sostenibilità (sociale e ambientale)</a:t>
            </a:r>
          </a:p>
          <a:p>
            <a:pPr algn="l"/>
            <a:endParaRPr lang="it-IT" sz="1600" b="0" i="0" u="none" strike="noStrike" baseline="0" dirty="0">
              <a:latin typeface="Georgia" panose="02040502050405020303" pitchFamily="18" charset="0"/>
            </a:endParaRPr>
          </a:p>
          <a:p>
            <a:pPr marL="285750" indent="-285750" algn="l">
              <a:buFont typeface="Arial" panose="020B0604020202020204" pitchFamily="34" charset="0"/>
              <a:buChar char="•"/>
            </a:pPr>
            <a:r>
              <a:rPr lang="it-IT" sz="1600" b="0" i="0" u="none" strike="noStrike" baseline="0" dirty="0">
                <a:latin typeface="Georgia" panose="02040502050405020303" pitchFamily="18" charset="0"/>
              </a:rPr>
              <a:t>Effetto positivo sulla sostenibilità sociale (Amorelli and García-</a:t>
            </a:r>
            <a:r>
              <a:rPr lang="it-IT" sz="1600" b="0" i="0" u="none" strike="noStrike" baseline="0" dirty="0" err="1">
                <a:latin typeface="Georgia" panose="02040502050405020303" pitchFamily="18" charset="0"/>
              </a:rPr>
              <a:t>Sánchez</a:t>
            </a:r>
            <a:r>
              <a:rPr lang="it-IT" sz="1600" b="0" i="0" u="none" strike="noStrike" baseline="0" dirty="0">
                <a:latin typeface="Georgia" panose="02040502050405020303" pitchFamily="18" charset="0"/>
              </a:rPr>
              <a:t>, 2021) effetto ambiguo su sostenibilità ambientale (Glass et al. 2016, </a:t>
            </a:r>
            <a:r>
              <a:rPr lang="it-IT" sz="1600" b="0" i="0" u="none" strike="noStrike" baseline="0" dirty="0" err="1">
                <a:latin typeface="Georgia" panose="02040502050405020303" pitchFamily="18" charset="0"/>
              </a:rPr>
              <a:t>Galbreath</a:t>
            </a:r>
            <a:r>
              <a:rPr lang="it-IT" sz="1600" b="0" i="0" u="none" strike="noStrike" baseline="0" dirty="0">
                <a:latin typeface="Georgia" panose="02040502050405020303" pitchFamily="18" charset="0"/>
              </a:rPr>
              <a:t> 2011).</a:t>
            </a:r>
          </a:p>
          <a:p>
            <a:pPr algn="l"/>
            <a:endParaRPr lang="it-IT" sz="1600" b="0" i="0" u="none" strike="noStrike" baseline="0" dirty="0">
              <a:latin typeface="Georgia" panose="02040502050405020303" pitchFamily="18" charset="0"/>
            </a:endParaRPr>
          </a:p>
          <a:p>
            <a:pPr marL="285750" indent="-285750" algn="l">
              <a:buFont typeface="Arial" panose="020B0604020202020204" pitchFamily="34" charset="0"/>
              <a:buChar char="•"/>
            </a:pPr>
            <a:r>
              <a:rPr lang="it-IT" sz="1600" b="0" i="0" u="none" strike="noStrike" baseline="0" dirty="0">
                <a:latin typeface="Georgia" panose="02040502050405020303" pitchFamily="18" charset="0"/>
              </a:rPr>
              <a:t>Il nostro studio, costruito sul Dataset delle imprese bresciane, trova una relazione positiva e significativa tra presenza femminile (quota sul totale) nel </a:t>
            </a:r>
            <a:r>
              <a:rPr lang="it-IT" sz="1600" b="0" i="0" u="none" strike="noStrike" baseline="0" dirty="0" err="1">
                <a:latin typeface="Georgia" panose="02040502050405020303" pitchFamily="18" charset="0"/>
              </a:rPr>
              <a:t>CdA</a:t>
            </a:r>
            <a:r>
              <a:rPr lang="it-IT" sz="1600" b="0" i="0" u="none" strike="noStrike" baseline="0" dirty="0">
                <a:latin typeface="Georgia" panose="02040502050405020303" pitchFamily="18" charset="0"/>
              </a:rPr>
              <a:t> e sostenibilità ambientale e sociale.</a:t>
            </a:r>
            <a:endParaRPr lang="it-IT" sz="1600" dirty="0">
              <a:latin typeface="Georgia" panose="02040502050405020303" pitchFamily="18" charset="0"/>
            </a:endParaRPr>
          </a:p>
        </p:txBody>
      </p:sp>
    </p:spTree>
    <p:extLst>
      <p:ext uri="{BB962C8B-B14F-4D97-AF65-F5344CB8AC3E}">
        <p14:creationId xmlns:p14="http://schemas.microsoft.com/office/powerpoint/2010/main" val="3235621018"/>
      </p:ext>
    </p:extLst>
  </p:cSld>
  <p:clrMapOvr>
    <a:masterClrMapping/>
  </p:clrMapOvr>
</p:sld>
</file>

<file path=ppt/theme/theme1.xml><?xml version="1.0" encoding="utf-8"?>
<a:theme xmlns:a="http://schemas.openxmlformats.org/drawingml/2006/main" name="Separator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Pagina interna 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over">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Separator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2_Separator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555C2C51DE270E45B178E1786A94AD55" ma:contentTypeVersion="2" ma:contentTypeDescription="Creare un nuovo documento." ma:contentTypeScope="" ma:versionID="9761ecd6e3e4324db7de3055f4c23bed">
  <xsd:schema xmlns:xsd="http://www.w3.org/2001/XMLSchema" xmlns:xs="http://www.w3.org/2001/XMLSchema" xmlns:p="http://schemas.microsoft.com/office/2006/metadata/properties" xmlns:ns2="46154fab-0dff-4d21-9e97-0b40269dd5f1" targetNamespace="http://schemas.microsoft.com/office/2006/metadata/properties" ma:root="true" ma:fieldsID="0c08b7f964cc30096e7ca5dcb06aaf86" ns2:_="">
    <xsd:import namespace="46154fab-0dff-4d21-9e97-0b40269dd5f1"/>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6154fab-0dff-4d21-9e97-0b40269dd5f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683010A-2210-4D5D-B712-9D1132CE16F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6154fab-0dff-4d21-9e97-0b40269dd5f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472A4F8-D252-4A1E-BEB1-59123C82B8C0}">
  <ds:schemaRefs>
    <ds:schemaRef ds:uri="http://schemas.microsoft.com/sharepoint/v3/contenttype/forms"/>
  </ds:schemaRefs>
</ds:datastoreItem>
</file>

<file path=customXml/itemProps3.xml><?xml version="1.0" encoding="utf-8"?>
<ds:datastoreItem xmlns:ds="http://schemas.openxmlformats.org/officeDocument/2006/customXml" ds:itemID="{17695B9D-0E04-4FF3-9879-F0F187738096}">
  <ds:schemaRefs>
    <ds:schemaRef ds:uri="46154fab-0dff-4d21-9e97-0b40269dd5f1"/>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pres modello</Template>
  <TotalTime>188</TotalTime>
  <Words>1278</Words>
  <Application>Microsoft Office PowerPoint</Application>
  <PresentationFormat>Presentazione su schermo (4:3)</PresentationFormat>
  <Paragraphs>111</Paragraphs>
  <Slides>11</Slides>
  <Notes>1</Notes>
  <HiddenSlides>0</HiddenSlides>
  <MMClips>0</MMClips>
  <ScaleCrop>false</ScaleCrop>
  <HeadingPairs>
    <vt:vector size="6" baseType="variant">
      <vt:variant>
        <vt:lpstr>Caratteri utilizzati</vt:lpstr>
      </vt:variant>
      <vt:variant>
        <vt:i4>4</vt:i4>
      </vt:variant>
      <vt:variant>
        <vt:lpstr>Tema</vt:lpstr>
      </vt:variant>
      <vt:variant>
        <vt:i4>5</vt:i4>
      </vt:variant>
      <vt:variant>
        <vt:lpstr>Titoli diapositive</vt:lpstr>
      </vt:variant>
      <vt:variant>
        <vt:i4>11</vt:i4>
      </vt:variant>
    </vt:vector>
  </HeadingPairs>
  <TitlesOfParts>
    <vt:vector size="20" baseType="lpstr">
      <vt:lpstr>Arial</vt:lpstr>
      <vt:lpstr>Calibri</vt:lpstr>
      <vt:lpstr>F34</vt:lpstr>
      <vt:lpstr>Georgia</vt:lpstr>
      <vt:lpstr>Separatore</vt:lpstr>
      <vt:lpstr>Pagina interna 1</vt:lpstr>
      <vt:lpstr>1_Cover</vt:lpstr>
      <vt:lpstr>1_Separatore</vt:lpstr>
      <vt:lpstr>2_Separatore</vt:lpstr>
      <vt:lpstr>Sustainability indicators for SMEs: governance, performance and credit Daniela Bragoli  Gruppo di lavoro: Marseguerra G., Bragoli D., Cortelezzi F., Rigon M., Girolimetto F., Fedreghini D., Ganugi T. </vt:lpstr>
      <vt:lpstr>Indice</vt:lpstr>
      <vt:lpstr>Criteri ESG: definizione</vt:lpstr>
      <vt:lpstr>Criteri ESG: a cosa servono?</vt:lpstr>
      <vt:lpstr>Dataset</vt:lpstr>
      <vt:lpstr>Il questionario</vt:lpstr>
      <vt:lpstr>Indice sintetico di sostenibilità per le PMI</vt:lpstr>
      <vt:lpstr>Sostenibilità e Performance</vt:lpstr>
      <vt:lpstr>Sostenibilità e Governance</vt:lpstr>
      <vt:lpstr>Sostenibilità e Credito</vt:lpstr>
      <vt:lpstr>Conclusioni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giuliano.pozza@unicatt.it</dc:creator>
  <cp:lastModifiedBy>Bragoli Daniela (daniela.bragoli)</cp:lastModifiedBy>
  <cp:revision>172</cp:revision>
  <dcterms:created xsi:type="dcterms:W3CDTF">2020-11-02T20:34:52Z</dcterms:created>
  <dcterms:modified xsi:type="dcterms:W3CDTF">2022-03-20T17:25:42Z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TC016745579991</vt:lpwstr>
  </property>
  <property fmtid="{D5CDD505-2E9C-101B-9397-08002B2CF9AE}" pid="3" name="ContentTypeId">
    <vt:lpwstr>0x010100555C2C51DE270E45B178E1786A94AD55</vt:lpwstr>
  </property>
</Properties>
</file>