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59" r:id="rId5"/>
    <p:sldId id="263" r:id="rId6"/>
    <p:sldId id="264" r:id="rId7"/>
    <p:sldId id="273" r:id="rId8"/>
    <p:sldId id="274" r:id="rId9"/>
    <p:sldId id="261" r:id="rId10"/>
    <p:sldId id="271" r:id="rId11"/>
    <p:sldId id="260" r:id="rId12"/>
    <p:sldId id="275" r:id="rId13"/>
    <p:sldId id="265" r:id="rId14"/>
    <p:sldId id="262" r:id="rId15"/>
    <p:sldId id="266" r:id="rId16"/>
    <p:sldId id="267" r:id="rId17"/>
    <p:sldId id="268" r:id="rId18"/>
    <p:sldId id="269" r:id="rId19"/>
    <p:sldId id="276" r:id="rId20"/>
    <p:sldId id="277" r:id="rId21"/>
    <p:sldId id="270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62CCB612-EFE3-47EE-8A5E-9252A03A7C41}">
          <p14:sldIdLst>
            <p14:sldId id="257"/>
          </p14:sldIdLst>
        </p14:section>
        <p14:section name="Sezione senza titolo" id="{EFD93FA7-4BA9-4A8F-BD61-94FDACB1E1D3}">
          <p14:sldIdLst>
            <p14:sldId id="258"/>
            <p14:sldId id="272"/>
            <p14:sldId id="259"/>
            <p14:sldId id="263"/>
            <p14:sldId id="264"/>
            <p14:sldId id="273"/>
            <p14:sldId id="274"/>
            <p14:sldId id="261"/>
            <p14:sldId id="271"/>
            <p14:sldId id="260"/>
            <p14:sldId id="275"/>
            <p14:sldId id="265"/>
            <p14:sldId id="262"/>
            <p14:sldId id="266"/>
            <p14:sldId id="267"/>
            <p14:sldId id="268"/>
            <p14:sldId id="269"/>
            <p14:sldId id="276"/>
            <p14:sldId id="277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36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250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74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58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455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021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105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522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19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98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4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2AE2B-D74B-44A1-A3A5-EE6B0EB0DB0D}" type="datetimeFigureOut">
              <a:rPr lang="it-IT" smtClean="0"/>
              <a:t>24/05/2019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5D9F-7450-49DB-9068-01D897B8C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6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Temperamento_equabile" TargetMode="External"/><Relationship Id="rId2" Type="http://schemas.openxmlformats.org/officeDocument/2006/relationships/hyperlink" Target="https://it.wikipedia.org/wiki/Grado_(musica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.wikipedia.org/wiki/Scala_pitagorica" TargetMode="External"/><Relationship Id="rId4" Type="http://schemas.openxmlformats.org/officeDocument/2006/relationships/hyperlink" Target="https://it.wikipedia.org/wiki/Intonazione_natural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VkdfJ9PkR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GBwbt6hK6c" TargetMode="External"/><Relationship Id="rId2" Type="http://schemas.openxmlformats.org/officeDocument/2006/relationships/hyperlink" Target="https://www.youtube.com/watch?v=fCz_kNFlud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482" y="158941"/>
            <a:ext cx="4551782" cy="6438412"/>
          </a:xfrm>
        </p:spPr>
      </p:pic>
    </p:spTree>
    <p:extLst>
      <p:ext uri="{BB962C8B-B14F-4D97-AF65-F5344CB8AC3E}">
        <p14:creationId xmlns:p14="http://schemas.microsoft.com/office/powerpoint/2010/main" val="807155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INCOMMENSURABILITA’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/>
              <a:t>I</a:t>
            </a:r>
            <a:r>
              <a:rPr lang="it-IT" dirty="0" smtClean="0"/>
              <a:t>ncompatibilità </a:t>
            </a:r>
            <a:r>
              <a:rPr lang="it-IT" dirty="0"/>
              <a:t>(</a:t>
            </a:r>
            <a:r>
              <a:rPr lang="it-IT" dirty="0" smtClean="0"/>
              <a:t>incommensurabilità) </a:t>
            </a:r>
            <a:r>
              <a:rPr lang="it-IT" dirty="0"/>
              <a:t>tra circolo delle quinte e ottava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r>
              <a:rPr lang="it-IT" dirty="0" smtClean="0"/>
              <a:t>è </a:t>
            </a:r>
            <a:r>
              <a:rPr lang="it-IT" dirty="0"/>
              <a:t>impossibile (3/2)</a:t>
            </a:r>
            <a:r>
              <a:rPr lang="it-IT" baseline="30000" dirty="0"/>
              <a:t>m</a:t>
            </a:r>
            <a:r>
              <a:rPr lang="it-IT" dirty="0"/>
              <a:t>=2</a:t>
            </a:r>
            <a:r>
              <a:rPr lang="it-IT" baseline="30000" dirty="0"/>
              <a:t>n </a:t>
            </a:r>
            <a:endParaRPr lang="it-IT" baseline="30000" dirty="0" smtClean="0"/>
          </a:p>
          <a:p>
            <a:pPr marL="0" indent="0">
              <a:buNone/>
            </a:pPr>
            <a:r>
              <a:rPr lang="it-IT" i="1" dirty="0" smtClean="0"/>
              <a:t>comma </a:t>
            </a:r>
            <a:r>
              <a:rPr lang="it-IT" i="1" dirty="0"/>
              <a:t>pitagorico, </a:t>
            </a:r>
            <a:r>
              <a:rPr lang="it-IT" i="1" dirty="0" err="1"/>
              <a:t>sintotico</a:t>
            </a:r>
            <a:r>
              <a:rPr lang="it-IT" i="1" dirty="0"/>
              <a:t>, </a:t>
            </a:r>
            <a:r>
              <a:rPr lang="it-IT" i="1" dirty="0" smtClean="0"/>
              <a:t>di Didimo</a:t>
            </a:r>
          </a:p>
          <a:p>
            <a:pPr marL="0" indent="0">
              <a:buNone/>
            </a:pPr>
            <a:r>
              <a:rPr lang="it-IT" dirty="0" err="1" smtClean="0"/>
              <a:t>Alogon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5872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quadratura del… circolo</a:t>
            </a:r>
            <a:endParaRPr lang="it-IT" dirty="0"/>
          </a:p>
        </p:txBody>
      </p:sp>
      <p:pic>
        <p:nvPicPr>
          <p:cNvPr id="4" name="Segnaposto contenuto 3" descr="https://allyouneedislog.files.wordpress.com/2015/11/spirale-circolo-delle-quint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44824"/>
            <a:ext cx="4320480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899592" y="5589240"/>
            <a:ext cx="75095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ogni corda vibra anche secondo vari rapporti tra numeri interi della frequenza </a:t>
            </a:r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/>
              <a:t>ad es. oltre che 3/2, relazione pitagorica, anche 5/4, la terza </a:t>
            </a:r>
            <a:r>
              <a:rPr lang="it-IT" dirty="0" err="1"/>
              <a:t>etc</a:t>
            </a:r>
            <a:r>
              <a:rPr lang="it-IT" dirty="0"/>
              <a:t>, </a:t>
            </a:r>
            <a:endParaRPr lang="it-IT" dirty="0" smtClean="0"/>
          </a:p>
          <a:p>
            <a:r>
              <a:rPr lang="it-IT" dirty="0" smtClean="0"/>
              <a:t>non </a:t>
            </a:r>
            <a:r>
              <a:rPr lang="it-IT" dirty="0"/>
              <a:t>contemplata nella matematica musicale di Pitagora, 5/6): </a:t>
            </a:r>
            <a:endParaRPr lang="it-IT" dirty="0" smtClean="0"/>
          </a:p>
          <a:p>
            <a:r>
              <a:rPr lang="it-IT" i="1" dirty="0" smtClean="0"/>
              <a:t>serie </a:t>
            </a:r>
            <a:r>
              <a:rPr lang="it-IT" i="1" dirty="0"/>
              <a:t>armonica </a:t>
            </a:r>
            <a:r>
              <a:rPr lang="it-IT" i="1" dirty="0" smtClean="0"/>
              <a:t>matematica: </a:t>
            </a:r>
            <a:r>
              <a:rPr lang="it-IT" dirty="0" smtClean="0"/>
              <a:t>1 </a:t>
            </a:r>
            <a:r>
              <a:rPr lang="it-IT" dirty="0"/>
              <a:t>+ ½+1/3+ ¼ etc.: serie divergente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45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Costruzione di una tastiera virtuale</a:t>
            </a:r>
            <a:br>
              <a:rPr lang="it-IT" dirty="0"/>
            </a:br>
            <a:r>
              <a:rPr lang="it-IT" dirty="0" smtClean="0"/>
              <a:t>per quinte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Terze stonate pitagoriche: 386 (naturale) vs 408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7549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Scala naturale </a:t>
            </a:r>
            <a:r>
              <a:rPr lang="it-IT" b="1" dirty="0" smtClean="0"/>
              <a:t>di </a:t>
            </a:r>
            <a:r>
              <a:rPr lang="it-IT" b="1" dirty="0" err="1"/>
              <a:t>Gioseffo</a:t>
            </a:r>
            <a:r>
              <a:rPr lang="it-IT" b="1" dirty="0"/>
              <a:t> </a:t>
            </a:r>
            <a:r>
              <a:rPr lang="it-IT" b="1" dirty="0" err="1"/>
              <a:t>Zarlino</a:t>
            </a:r>
            <a:r>
              <a:rPr lang="it-IT" b="1" dirty="0"/>
              <a:t> </a:t>
            </a:r>
            <a:r>
              <a:rPr lang="it-IT" b="1" dirty="0" smtClean="0"/>
              <a:t>(1588)</a:t>
            </a:r>
            <a:endParaRPr lang="it-IT" dirty="0"/>
          </a:p>
        </p:txBody>
      </p:sp>
      <p:pic>
        <p:nvPicPr>
          <p:cNvPr id="4" name="Segnaposto contenuto 3" descr="Risultati immagini per rapporti scala zarliniana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283" y="1600200"/>
            <a:ext cx="7335434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9374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Pitagorica e Naturale a confronto</a:t>
            </a:r>
            <a:endParaRPr lang="it-IT" dirty="0"/>
          </a:p>
        </p:txBody>
      </p:sp>
      <p:pic>
        <p:nvPicPr>
          <p:cNvPr id="4" name="Segnaposto contenuto 3" descr="Scala-Zarliniana-Tabella-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3600400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971600" y="5877272"/>
            <a:ext cx="5769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Problemi: non trasportabilità causa toni di ampiezza diversa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5482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 provvisorie</a:t>
            </a:r>
            <a:endParaRPr lang="it-IT" dirty="0"/>
          </a:p>
        </p:txBody>
      </p:sp>
      <p:pic>
        <p:nvPicPr>
          <p:cNvPr id="4" name="Segnaposto contenuto 3" descr="Risultati immagini per cembalo a piÃ¹ tastie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232" y="1760061"/>
            <a:ext cx="5431536" cy="4206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0383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 provvisorie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72816"/>
            <a:ext cx="547260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01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Soluzioni provvisorie</a:t>
            </a:r>
            <a:endParaRPr lang="it-IT" dirty="0"/>
          </a:p>
        </p:txBody>
      </p:sp>
      <p:pic>
        <p:nvPicPr>
          <p:cNvPr id="4" name="Segnaposto contenuto 3" descr="Risultati immagini per cembalo a piÃ¹ tastier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760640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4739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Temperamento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252286" y="414908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b="1" dirty="0" smtClean="0"/>
              <a:t>Temperamento </a:t>
            </a:r>
            <a:r>
              <a:rPr lang="it-IT" b="1" dirty="0" err="1" smtClean="0"/>
              <a:t>mesotonico</a:t>
            </a:r>
            <a:endParaRPr lang="it-IT" dirty="0" smtClean="0"/>
          </a:p>
          <a:p>
            <a:r>
              <a:rPr lang="it-IT" dirty="0" smtClean="0"/>
              <a:t>Lima le quinte per la terza di un quarto di comma – problemi con i semitoni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00650" y="2159821"/>
            <a:ext cx="5675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«Temperare </a:t>
            </a:r>
            <a:r>
              <a:rPr lang="it-IT" dirty="0"/>
              <a:t>le inviolabili formule, ovvero farle </a:t>
            </a:r>
            <a:r>
              <a:rPr lang="it-IT" dirty="0" smtClean="0"/>
              <a:t>coesistere» </a:t>
            </a:r>
          </a:p>
          <a:p>
            <a:r>
              <a:rPr lang="it-IT" dirty="0" smtClean="0"/>
              <a:t>«Unire </a:t>
            </a:r>
            <a:r>
              <a:rPr lang="it-IT" dirty="0"/>
              <a:t>nelle giuste </a:t>
            </a:r>
            <a:r>
              <a:rPr lang="it-IT" dirty="0" smtClean="0"/>
              <a:t>proporzioni»</a:t>
            </a:r>
          </a:p>
          <a:p>
            <a:r>
              <a:rPr lang="it-IT" dirty="0" smtClean="0"/>
              <a:t>Levigare certi intervalli che derivano da relazioni fra interi.</a:t>
            </a:r>
          </a:p>
        </p:txBody>
      </p:sp>
    </p:spTree>
    <p:extLst>
      <p:ext uri="{BB962C8B-B14F-4D97-AF65-F5344CB8AC3E}">
        <p14:creationId xmlns:p14="http://schemas.microsoft.com/office/powerpoint/2010/main" val="4257763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Temperamento equabile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«Avendo un giorno considerato ed esaminato per mezzo dei Logaritmi l'antica suddivisione dell'ottava in 12 parti uguali, che </a:t>
            </a:r>
            <a:r>
              <a:rPr lang="it-IT" dirty="0" err="1"/>
              <a:t>Aristosseno</a:t>
            </a:r>
            <a:r>
              <a:rPr lang="it-IT" dirty="0"/>
              <a:t> già seguiva, e avendo osservato quanto gli intervalli equalizzati che si ottengono in tal modo approssimano i più utili fra quelli della scala ordinaria, mi sono convinto che per lo più vi si potrebbe attenere nella pratica; e benché i musicisti e le orecchie più sensibili vi troveranno qualche imperfezione percepibile, pressoché tutti gli ascoltatori non ne avvertiranno alcuna, e ne saranno estasiati</a:t>
            </a:r>
            <a:r>
              <a:rPr lang="it-IT" dirty="0" smtClean="0"/>
              <a:t>»</a:t>
            </a:r>
          </a:p>
          <a:p>
            <a:pPr marL="0" indent="0">
              <a:buNone/>
            </a:pPr>
            <a:r>
              <a:rPr lang="it-IT" dirty="0" err="1"/>
              <a:t>Gottfried</a:t>
            </a:r>
            <a:r>
              <a:rPr lang="it-IT" dirty="0"/>
              <a:t> Wilhelm von </a:t>
            </a:r>
            <a:r>
              <a:rPr lang="it-IT" dirty="0" err="1"/>
              <a:t>Leibniz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763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Pitagora e la bottega del fabbro</a:t>
            </a:r>
            <a:endParaRPr lang="it-IT" dirty="0"/>
          </a:p>
        </p:txBody>
      </p:sp>
      <p:pic>
        <p:nvPicPr>
          <p:cNvPr id="4" name="Segnaposto contenuto 3" descr="Risultati immagini per tempio della musica robert fludd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920" y="1513284"/>
            <a:ext cx="3289217" cy="4525963"/>
          </a:xfrm>
        </p:spPr>
      </p:pic>
      <p:sp>
        <p:nvSpPr>
          <p:cNvPr id="7" name="CasellaDiTesto 6"/>
          <p:cNvSpPr txBox="1"/>
          <p:nvPr/>
        </p:nvSpPr>
        <p:spPr>
          <a:xfrm>
            <a:off x="467544" y="3314601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Robert </a:t>
            </a:r>
            <a:r>
              <a:rPr lang="it-IT" dirty="0" err="1" smtClean="0"/>
              <a:t>Fludd</a:t>
            </a:r>
            <a:r>
              <a:rPr lang="it-IT" dirty="0" smtClean="0"/>
              <a:t> (1618)</a:t>
            </a:r>
            <a:br>
              <a:rPr lang="it-IT" dirty="0" smtClean="0"/>
            </a:br>
            <a:r>
              <a:rPr lang="it-IT" dirty="0" smtClean="0"/>
              <a:t>Il tempio della musica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48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scala-temperat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204864"/>
            <a:ext cx="6120680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2318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Altezze a confronto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657000"/>
              </p:ext>
            </p:extLst>
          </p:nvPr>
        </p:nvGraphicFramePr>
        <p:xfrm>
          <a:off x="1331640" y="1700808"/>
          <a:ext cx="6552728" cy="4176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94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u="sng">
                          <a:effectLst/>
                          <a:hlinkClick r:id="rId2" tooltip="Grado (musica)"/>
                        </a:rPr>
                        <a:t>Grado</a:t>
                      </a:r>
                      <a:br>
                        <a:rPr lang="it-IT" sz="1100" u="sng">
                          <a:effectLst/>
                          <a:hlinkClick r:id="rId2" tooltip="Grado (musica)"/>
                        </a:rPr>
                      </a:br>
                      <a:r>
                        <a:rPr lang="it-IT" sz="1100" u="sng">
                          <a:effectLst/>
                          <a:hlinkClick r:id="rId2" tooltip="Grado (musica)"/>
                        </a:rPr>
                        <a:t>della scala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u="sng">
                          <a:effectLst/>
                          <a:hlinkClick r:id="rId3" tooltip="Temperamento equabile"/>
                        </a:rPr>
                        <a:t>Temperamento</a:t>
                      </a:r>
                      <a:br>
                        <a:rPr lang="it-IT" sz="1100" u="sng">
                          <a:effectLst/>
                          <a:hlinkClick r:id="rId3" tooltip="Temperamento equabile"/>
                        </a:rPr>
                      </a:br>
                      <a:r>
                        <a:rPr lang="it-IT" sz="1100" u="sng">
                          <a:effectLst/>
                          <a:hlinkClick r:id="rId3" tooltip="Temperamento equabile"/>
                        </a:rPr>
                        <a:t>equabile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Interv.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u="sng">
                          <a:effectLst/>
                          <a:hlinkClick r:id="rId4" tooltip="Intonazione naturale"/>
                        </a:rPr>
                        <a:t>Scala</a:t>
                      </a:r>
                      <a:br>
                        <a:rPr lang="it-IT" sz="1100" u="sng">
                          <a:effectLst/>
                          <a:hlinkClick r:id="rId4" tooltip="Intonazione naturale"/>
                        </a:rPr>
                      </a:br>
                      <a:r>
                        <a:rPr lang="it-IT" sz="1100" u="sng">
                          <a:effectLst/>
                          <a:hlinkClick r:id="rId4" tooltip="Intonazione naturale"/>
                        </a:rPr>
                        <a:t>naturale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Interv.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u="sng">
                          <a:effectLst/>
                          <a:hlinkClick r:id="rId5" tooltip="Scala pitagorica"/>
                        </a:rPr>
                        <a:t>Scala</a:t>
                      </a:r>
                      <a:br>
                        <a:rPr lang="it-IT" sz="1100" u="sng">
                          <a:effectLst/>
                          <a:hlinkClick r:id="rId5" tooltip="Scala pitagorica"/>
                        </a:rPr>
                      </a:br>
                      <a:r>
                        <a:rPr lang="it-IT" sz="1100" u="sng">
                          <a:effectLst/>
                          <a:hlinkClick r:id="rId5" tooltip="Scala pitagorica"/>
                        </a:rPr>
                        <a:t>pitagorica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Interv.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—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—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—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III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400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386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182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408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361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IV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500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498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112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498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90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444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V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700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702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702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45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VI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900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884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182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906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444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VII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1088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1110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444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VIII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112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>
                          <a:effectLst/>
                        </a:rPr>
                        <a:t>1200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</a:rPr>
                        <a:t>90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86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«il numero governa l’universo»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4:3:2:1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Consonanze perfette</a:t>
            </a:r>
          </a:p>
          <a:p>
            <a:pPr marL="0" indent="0">
              <a:buNone/>
            </a:pPr>
            <a:r>
              <a:rPr lang="it-IT" dirty="0" smtClean="0"/>
              <a:t>2/1: ottava -&gt; identità musicale</a:t>
            </a:r>
          </a:p>
          <a:p>
            <a:pPr marL="0" indent="0">
              <a:buNone/>
            </a:pPr>
            <a:r>
              <a:rPr lang="it-IT" dirty="0" smtClean="0"/>
              <a:t>3/2: quinta</a:t>
            </a:r>
          </a:p>
          <a:p>
            <a:pPr marL="0" indent="0">
              <a:buNone/>
            </a:pPr>
            <a:r>
              <a:rPr lang="it-IT" dirty="0" smtClean="0"/>
              <a:t>4/3 (rivolto): quarta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“senza musica nessuna disciplina può dirsi compiuta poiché si dice che l’universo stesso sia stato creato secondo una precisa combinazione di suoni”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Isidoro </a:t>
            </a:r>
            <a:r>
              <a:rPr lang="it-IT" dirty="0"/>
              <a:t>di </a:t>
            </a:r>
            <a:r>
              <a:rPr lang="it-IT" dirty="0" smtClean="0"/>
              <a:t>Siviglia (550-630 </a:t>
            </a:r>
            <a:r>
              <a:rPr lang="it-IT" dirty="0" err="1" smtClean="0"/>
              <a:t>ca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Eufonia=proporzione tra interi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89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Scala Pitagorica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708920"/>
            <a:ext cx="7632848" cy="223224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475656" y="5373216"/>
            <a:ext cx="3549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Creazione per quinte (3/2)</a:t>
            </a:r>
            <a:r>
              <a:rPr lang="it-IT" baseline="30000" dirty="0"/>
              <a:t>n</a:t>
            </a:r>
            <a:r>
              <a:rPr lang="it-IT" dirty="0" smtClean="0"/>
              <a:t> + ottava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179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Gli armonici naturali: il fondamento della consonanza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9" y="1844824"/>
            <a:ext cx="3672409" cy="3600400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043608" y="5517232"/>
            <a:ext cx="7509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ogni corda vibra anche secondo vari rapporti tra numeri interi della frequenza </a:t>
            </a:r>
          </a:p>
          <a:p>
            <a:r>
              <a:rPr lang="it-IT" dirty="0" smtClean="0"/>
              <a:t>(ad es. oltre che 3/2, relazione pitagorica, anche 5/4, la terza </a:t>
            </a:r>
            <a:r>
              <a:rPr lang="it-IT" dirty="0" err="1" smtClean="0"/>
              <a:t>etc</a:t>
            </a:r>
            <a:r>
              <a:rPr lang="it-IT" dirty="0"/>
              <a:t>)</a:t>
            </a:r>
            <a:r>
              <a:rPr lang="it-IT" dirty="0" smtClean="0"/>
              <a:t>: </a:t>
            </a:r>
          </a:p>
          <a:p>
            <a:r>
              <a:rPr lang="it-IT" i="1" dirty="0" smtClean="0"/>
              <a:t>serie armonica matematica: </a:t>
            </a:r>
            <a:r>
              <a:rPr lang="it-IT" dirty="0" smtClean="0"/>
              <a:t>1 + ½+1/3+ ¼ etc.: serie divergente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491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altezze degli armonici</a:t>
            </a:r>
            <a:endParaRPr lang="it-IT" dirty="0"/>
          </a:p>
        </p:txBody>
      </p:sp>
      <p:pic>
        <p:nvPicPr>
          <p:cNvPr id="4" name="Segnaposto contenut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1085"/>
            <a:ext cx="8229600" cy="370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77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Galileo Galilei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hlinkClick r:id="rId2"/>
              </a:rPr>
              <a:t>https://www.youtube.com/watch?v=yVkdfJ9PkRQ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Consonanza come sincronicità e battimenti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7084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L.L. Trulla, N. Di Stefano, A. Giuliani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184" y="1465246"/>
            <a:ext cx="6858208" cy="466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827584" y="6085869"/>
            <a:ext cx="6461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«</a:t>
            </a:r>
            <a:r>
              <a:rPr lang="it-IT" dirty="0" err="1" smtClean="0"/>
              <a:t>computational</a:t>
            </a:r>
            <a:r>
              <a:rPr lang="it-IT" dirty="0" smtClean="0"/>
              <a:t> </a:t>
            </a:r>
            <a:r>
              <a:rPr lang="it-IT" dirty="0" err="1" smtClean="0"/>
              <a:t>approch</a:t>
            </a:r>
            <a:r>
              <a:rPr lang="it-IT" dirty="0" smtClean="0"/>
              <a:t> to musical </a:t>
            </a:r>
            <a:r>
              <a:rPr lang="it-IT" dirty="0" err="1" smtClean="0"/>
              <a:t>consonance</a:t>
            </a:r>
            <a:r>
              <a:rPr lang="it-IT" dirty="0" smtClean="0"/>
              <a:t> and </a:t>
            </a:r>
            <a:r>
              <a:rPr lang="it-IT" dirty="0" err="1" smtClean="0"/>
              <a:t>dissonance</a:t>
            </a:r>
            <a:r>
              <a:rPr lang="it-IT" dirty="0" smtClean="0"/>
              <a:t>»,  </a:t>
            </a:r>
          </a:p>
          <a:p>
            <a:r>
              <a:rPr lang="it-IT" dirty="0" smtClean="0"/>
              <a:t>(2018), </a:t>
            </a:r>
            <a:r>
              <a:rPr lang="it-IT" i="1" dirty="0" err="1" smtClean="0"/>
              <a:t>Frontiers</a:t>
            </a:r>
            <a:r>
              <a:rPr lang="it-IT" i="1" dirty="0" smtClean="0"/>
              <a:t> in </a:t>
            </a:r>
            <a:r>
              <a:rPr lang="it-IT" i="1" dirty="0" err="1" smtClean="0"/>
              <a:t>Psychology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9083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Canto gregoriano e le terze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Gregoriano</a:t>
            </a:r>
          </a:p>
          <a:p>
            <a:pPr marL="0" indent="0">
              <a:buNone/>
            </a:pPr>
            <a:r>
              <a:rPr lang="it-IT" u="sng" dirty="0" smtClean="0">
                <a:hlinkClick r:id="rId2"/>
              </a:rPr>
              <a:t>https</a:t>
            </a:r>
            <a:r>
              <a:rPr lang="it-IT" u="sng" dirty="0">
                <a:hlinkClick r:id="rId2"/>
              </a:rPr>
              <a:t>://</a:t>
            </a:r>
            <a:r>
              <a:rPr lang="it-IT" u="sng" dirty="0" smtClean="0">
                <a:hlinkClick r:id="rId2"/>
              </a:rPr>
              <a:t>www.youtube.com/watch?v=fCz_kNFludA</a:t>
            </a:r>
            <a:endParaRPr lang="it-IT" u="sng" dirty="0" smtClean="0"/>
          </a:p>
          <a:p>
            <a:pPr marL="0" indent="0">
              <a:buNone/>
            </a:pPr>
            <a:endParaRPr lang="it-IT" u="sng" dirty="0"/>
          </a:p>
          <a:p>
            <a:pPr marL="0" indent="0">
              <a:buNone/>
            </a:pPr>
            <a:r>
              <a:rPr lang="it-IT" dirty="0" err="1" smtClean="0"/>
              <a:t>Josquin</a:t>
            </a:r>
            <a:r>
              <a:rPr lang="it-IT" dirty="0" smtClean="0"/>
              <a:t> </a:t>
            </a:r>
            <a:r>
              <a:rPr lang="it-IT" dirty="0" err="1" smtClean="0"/>
              <a:t>Desprez</a:t>
            </a:r>
            <a:r>
              <a:rPr lang="it-IT" dirty="0" smtClean="0"/>
              <a:t> (1450-1521)</a:t>
            </a:r>
          </a:p>
          <a:p>
            <a:pPr marL="0" indent="0">
              <a:buNone/>
            </a:pPr>
            <a:r>
              <a:rPr lang="it-IT" u="sng" dirty="0">
                <a:hlinkClick r:id="rId3"/>
              </a:rPr>
              <a:t>https://www.youtube.com/watch?v=3GBwbt6hK6c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30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525</Words>
  <Application>Microsoft Office PowerPoint</Application>
  <PresentationFormat>Presentazione su schermo (4:3)</PresentationFormat>
  <Paragraphs>128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Tema di Office</vt:lpstr>
      <vt:lpstr>Presentazione standard di PowerPoint</vt:lpstr>
      <vt:lpstr>Pitagora e la bottega del fabbro</vt:lpstr>
      <vt:lpstr>«il numero governa l’universo» </vt:lpstr>
      <vt:lpstr>La Scala Pitagorica</vt:lpstr>
      <vt:lpstr>Gli armonici naturali: il fondamento della consonanza</vt:lpstr>
      <vt:lpstr>Le altezze degli armonici</vt:lpstr>
      <vt:lpstr>Galileo Galilei</vt:lpstr>
      <vt:lpstr>L.L. Trulla, N. Di Stefano, A. Giuliani </vt:lpstr>
      <vt:lpstr>Canto gregoriano e le terze</vt:lpstr>
      <vt:lpstr>INCOMMENSURABILITA’</vt:lpstr>
      <vt:lpstr>La quadratura del… circolo</vt:lpstr>
      <vt:lpstr>Costruzione di una tastiera virtuale per quinte </vt:lpstr>
      <vt:lpstr>Scala naturale di Gioseffo Zarlino (1588)</vt:lpstr>
      <vt:lpstr>Pitagorica e Naturale a confronto</vt:lpstr>
      <vt:lpstr>Soluzioni provvisorie</vt:lpstr>
      <vt:lpstr>Soluzioni provvisorie</vt:lpstr>
      <vt:lpstr>Soluzioni provvisorie</vt:lpstr>
      <vt:lpstr>Temperamento </vt:lpstr>
      <vt:lpstr>Temperamento equabile</vt:lpstr>
      <vt:lpstr>Presentazione standard di PowerPoint</vt:lpstr>
      <vt:lpstr>Altezze a confronto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Bianchi Monica Piera</cp:lastModifiedBy>
  <cp:revision>8</cp:revision>
  <dcterms:created xsi:type="dcterms:W3CDTF">2019-05-21T07:23:38Z</dcterms:created>
  <dcterms:modified xsi:type="dcterms:W3CDTF">2019-05-24T07:33:58Z</dcterms:modified>
</cp:coreProperties>
</file>