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78" r:id="rId7"/>
    <p:sldId id="259" r:id="rId8"/>
    <p:sldId id="261" r:id="rId9"/>
    <p:sldId id="262" r:id="rId10"/>
    <p:sldId id="264" r:id="rId11"/>
    <p:sldId id="265" r:id="rId12"/>
    <p:sldId id="269" r:id="rId13"/>
    <p:sldId id="266" r:id="rId14"/>
    <p:sldId id="267" r:id="rId15"/>
    <p:sldId id="268" r:id="rId16"/>
    <p:sldId id="279" r:id="rId17"/>
    <p:sldId id="270" r:id="rId18"/>
    <p:sldId id="272" r:id="rId19"/>
    <p:sldId id="273" r:id="rId20"/>
    <p:sldId id="276" r:id="rId21"/>
    <p:sldId id="271" r:id="rId22"/>
    <p:sldId id="274" r:id="rId23"/>
    <p:sldId id="275" r:id="rId24"/>
    <p:sldId id="277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21AC0-5E53-024C-E703-C3A5736BF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C6BF423-C948-1771-EB9D-39BF3868F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2F4DB0-9083-CFD2-D4A6-F0A066FD4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4EB3-8C75-45D7-B2DD-66C0314D58C0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402B6A-BF34-6CED-18CB-1EADDC926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8031EC-2DF8-BDD1-6D5F-A4F58B35A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390C-4DFE-40C0-9C98-8BE51FA8FA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52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6CBFFE-5F2D-0F10-AA9D-B45DAD00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826D0C1-EEA6-D340-B03F-5ED82AE3F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07C533-9A9B-40A5-FA61-203AAEBD2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4EB3-8C75-45D7-B2DD-66C0314D58C0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E4BD9B-A234-D2AC-A944-BB3E15DFB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1940CC-8EB4-CF91-9044-B8D2DB576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390C-4DFE-40C0-9C98-8BE51FA8FA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586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44110B9-073A-E7D8-DE0B-9918C9E1D3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8E2D6FC-AEF8-5425-DE7C-87098C6E8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5C03C5-4A9F-D43F-53DE-D8F4C5605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4EB3-8C75-45D7-B2DD-66C0314D58C0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9300E2-8A6C-9A13-CFDE-00D07F1EC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07F73B-9413-29CA-4C10-E4D885A4A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390C-4DFE-40C0-9C98-8BE51FA8FA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371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5DDD7E-501C-3552-91CF-E2744A5B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072C8D-BBC2-4813-DCB4-6C0D880A1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F2ADF6-C105-9009-AF3A-026B8898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4EB3-8C75-45D7-B2DD-66C0314D58C0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FD05D9-2806-3DD8-F826-4BC9656BF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AA8D28-A6BC-A9D7-DF5E-0FEB53A57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390C-4DFE-40C0-9C98-8BE51FA8FA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7622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1D2405-FA13-0575-2578-BC8B9F8B9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9E2144-A8D5-2713-2954-0BB4237AE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69B91F-B540-C76C-A9DC-747EB56C5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4EB3-8C75-45D7-B2DD-66C0314D58C0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870EB7-D206-6DDC-D3D9-ADFDCF952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2F7916-1A45-B157-6AAA-7E804D46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390C-4DFE-40C0-9C98-8BE51FA8FA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4867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338C41-85FC-6C88-9E3F-4D416B5E6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119561-C7D8-DED2-DD75-65455D250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C142E48-A551-C1C8-D1FE-39EB490D2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18F7A4E-6B5E-E4DD-7279-9F5BB9EEC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4EB3-8C75-45D7-B2DD-66C0314D58C0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2381408-D001-A41D-CD1A-480DDD4F6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F2D95F9-AAE0-ECC9-4B1B-8D2B42FB9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390C-4DFE-40C0-9C98-8BE51FA8FA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482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B2C1F8-E3C8-D111-63E3-A4FAE9F4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1144512-F2D9-489A-078D-CC55CC842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F90E241-7EA2-6658-559D-4F6069AC8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127A19A-FF8D-CE4E-ED92-1E4524F06E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187258F-139F-1F33-69CC-20C9B6C073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730CA6D-33A4-9064-138D-37A79FE81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4EB3-8C75-45D7-B2DD-66C0314D58C0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E567249-A95A-4E2B-80FB-316A6AC10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AD1E5AA-0CC5-48B8-1A62-C2EFF8D39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390C-4DFE-40C0-9C98-8BE51FA8FA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190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D01BF8-1029-A64E-1F8B-723C6AB06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8A6347D-4FBB-1E9B-2BC8-65F554089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4EB3-8C75-45D7-B2DD-66C0314D58C0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41B070D-69A1-A7C3-5766-1931710E0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0133F5A-1F28-EF08-E154-2A6C7D4A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390C-4DFE-40C0-9C98-8BE51FA8FA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019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798D669-8798-C9FA-4C36-E5FFF7ABD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4EB3-8C75-45D7-B2DD-66C0314D58C0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86F4F7A-A9F8-88C1-960F-936AA352E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DDCA443-1595-6574-6CD7-F403BC2C3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390C-4DFE-40C0-9C98-8BE51FA8FA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723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F12D8A-5945-3B47-C3B1-682F8DD0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70804C-7543-7DB5-67D2-2F7A6F8D5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8F2F60E-2767-074D-13EB-5A3E5EA82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1ACFBA4-9B98-08BD-BEF5-66DA2F484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4EB3-8C75-45D7-B2DD-66C0314D58C0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128778C-A0A0-B695-9E5C-26B0F106A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48D1442-8A44-CEF1-D418-7305C1452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390C-4DFE-40C0-9C98-8BE51FA8FA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41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03EA97-D5BB-6D4D-FE32-52F8CE056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A885D81-CFDD-EE5C-F53F-63113E592F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64954EC-1337-9CE3-FDB5-6E1742F0B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49E196E-5E77-B074-946E-65F44634A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4EB3-8C75-45D7-B2DD-66C0314D58C0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A804C6E-E41E-931B-F646-EAA87594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F3214B8-EF34-37C0-A9C2-3D739D43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390C-4DFE-40C0-9C98-8BE51FA8FA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6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E5566B7-1885-C6F6-1895-FBD5076A3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46993BD-8394-F42D-4552-37A6CEA54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20801F-D735-C8D2-61AC-5A79AA9B8B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C4EB3-8C75-45D7-B2DD-66C0314D58C0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B3B64F-3735-4F50-62AD-CDB2192A0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9C329D-FEA0-AA44-1014-A5ADB63F0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C390C-4DFE-40C0-9C98-8BE51FA8FA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440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14782AB7-3B97-4451-988F-2E720473FD15}"/>
              </a:ext>
            </a:extLst>
          </p:cNvPr>
          <p:cNvGrpSpPr/>
          <p:nvPr/>
        </p:nvGrpSpPr>
        <p:grpSpPr>
          <a:xfrm>
            <a:off x="-213360" y="6485932"/>
            <a:ext cx="12405360" cy="379492"/>
            <a:chOff x="-213360" y="5947452"/>
            <a:chExt cx="12405360" cy="379492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D5358DE8-6E19-EF00-D0AC-4EA774167C6C}"/>
                </a:ext>
              </a:extLst>
            </p:cNvPr>
            <p:cNvSpPr txBox="1"/>
            <p:nvPr/>
          </p:nvSpPr>
          <p:spPr>
            <a:xfrm>
              <a:off x="-213360" y="5947452"/>
              <a:ext cx="12405360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/>
                <a:t>                    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FE371593-AA13-B268-A5F7-16A5ACB15635}"/>
                </a:ext>
              </a:extLst>
            </p:cNvPr>
            <p:cNvSpPr txBox="1"/>
            <p:nvPr/>
          </p:nvSpPr>
          <p:spPr>
            <a:xfrm>
              <a:off x="3190240" y="5957612"/>
              <a:ext cx="5816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Renato Betti  -  Da quale prospettiva ?  -  25 novembre 2022</a:t>
              </a:r>
              <a:r>
                <a:rPr lang="it-IT" dirty="0"/>
                <a:t> </a:t>
              </a:r>
            </a:p>
          </p:txBody>
        </p: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2DE450C-07B5-DC9D-3000-D0A9A1046937}"/>
              </a:ext>
            </a:extLst>
          </p:cNvPr>
          <p:cNvSpPr txBox="1"/>
          <p:nvPr/>
        </p:nvSpPr>
        <p:spPr>
          <a:xfrm>
            <a:off x="2905760" y="1503680"/>
            <a:ext cx="6763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Alle origini della geometria proiettiva</a:t>
            </a:r>
          </a:p>
        </p:txBody>
      </p:sp>
    </p:spTree>
    <p:extLst>
      <p:ext uri="{BB962C8B-B14F-4D97-AF65-F5344CB8AC3E}">
        <p14:creationId xmlns:p14="http://schemas.microsoft.com/office/powerpoint/2010/main" val="3518222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9BAC43E4-2CED-183E-9301-01DE33D187C0}"/>
              </a:ext>
            </a:extLst>
          </p:cNvPr>
          <p:cNvSpPr txBox="1"/>
          <p:nvPr/>
        </p:nvSpPr>
        <p:spPr>
          <a:xfrm>
            <a:off x="835080" y="5376373"/>
            <a:ext cx="10544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/>
              <a:t>“… qual velo pongo fra l’occhio e la cosa veduta, tale che la piramide visiva penetra per la rarità del velo”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17DAE03-C753-FF5F-C4AE-909D28A41591}"/>
              </a:ext>
            </a:extLst>
          </p:cNvPr>
          <p:cNvSpPr txBox="1"/>
          <p:nvPr/>
        </p:nvSpPr>
        <p:spPr>
          <a:xfrm>
            <a:off x="7428919" y="1017083"/>
            <a:ext cx="4284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“</a:t>
            </a:r>
            <a:r>
              <a:rPr lang="it-IT" sz="2400" i="1" dirty="0" err="1"/>
              <a:t>Piacemi</a:t>
            </a:r>
            <a:r>
              <a:rPr lang="it-IT" sz="2400" i="1" dirty="0"/>
              <a:t> il pittor sia dotto in tutte quante l’arti liberali, ma in prima desidero sappi geometria</a:t>
            </a:r>
            <a:r>
              <a:rPr lang="it-IT" sz="2400" dirty="0"/>
              <a:t>”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BBBE534-8169-BDB5-1667-64DBF8D274D8}"/>
              </a:ext>
            </a:extLst>
          </p:cNvPr>
          <p:cNvSpPr txBox="1"/>
          <p:nvPr/>
        </p:nvSpPr>
        <p:spPr>
          <a:xfrm>
            <a:off x="4385654" y="206751"/>
            <a:ext cx="3531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Prima esposizione teorica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3FF866F-E75E-7B2E-3AC7-49249EB49694}"/>
              </a:ext>
            </a:extLst>
          </p:cNvPr>
          <p:cNvSpPr/>
          <p:nvPr/>
        </p:nvSpPr>
        <p:spPr>
          <a:xfrm>
            <a:off x="611560" y="1012666"/>
            <a:ext cx="6318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Leon Battista Alberti (1404-1472), </a:t>
            </a:r>
            <a:r>
              <a:rPr lang="it-IT" sz="2400" i="1" dirty="0"/>
              <a:t>De </a:t>
            </a:r>
            <a:r>
              <a:rPr lang="it-IT" sz="2400" i="1" dirty="0" err="1"/>
              <a:t>Pictura</a:t>
            </a:r>
            <a:r>
              <a:rPr lang="it-IT" sz="2400" dirty="0"/>
              <a:t>, 1435-36. 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5CCA87A4-4CA4-7330-0093-91ADE1A96073}"/>
              </a:ext>
            </a:extLst>
          </p:cNvPr>
          <p:cNvGrpSpPr/>
          <p:nvPr/>
        </p:nvGrpSpPr>
        <p:grpSpPr>
          <a:xfrm>
            <a:off x="977586" y="2595227"/>
            <a:ext cx="10735442" cy="2415829"/>
            <a:chOff x="977586" y="2595227"/>
            <a:chExt cx="10735442" cy="2415829"/>
          </a:xfrm>
        </p:grpSpPr>
        <p:pic>
          <p:nvPicPr>
            <p:cNvPr id="4" name="Picture 2" descr="https://www.mat.uniroma2.it/pls/Silvia/LezioneVI/fig1.114.jpg">
              <a:extLst>
                <a:ext uri="{FF2B5EF4-FFF2-40B4-BE49-F238E27FC236}">
                  <a16:creationId xmlns:a16="http://schemas.microsoft.com/office/drawing/2014/main" id="{A682EFAA-A8D4-D3A2-23D9-BA8DF44686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7586" y="2595227"/>
              <a:ext cx="5636931" cy="2415829"/>
            </a:xfrm>
            <a:prstGeom prst="rect">
              <a:avLst/>
            </a:prstGeom>
            <a:noFill/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6817472C-D7E2-6E8F-2748-25CC9868113C}"/>
                </a:ext>
              </a:extLst>
            </p:cNvPr>
            <p:cNvSpPr txBox="1"/>
            <p:nvPr/>
          </p:nvSpPr>
          <p:spPr>
            <a:xfrm>
              <a:off x="7428919" y="2648979"/>
              <a:ext cx="428410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Alberti definisce l'operazione prospettica come </a:t>
              </a:r>
              <a:r>
                <a:rPr lang="it-IT" sz="24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intersegazione</a:t>
              </a:r>
              <a:r>
                <a:rPr lang="it-IT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della piramide visiva che ha vertice nell'occhio e base circoscritta dal contorno apparente dell'oggetto osservato.</a:t>
              </a:r>
              <a:endParaRPr lang="it-IT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3040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5A88307C-3E3F-6DF2-B0F8-6C8CAE5BC9EB}"/>
              </a:ext>
            </a:extLst>
          </p:cNvPr>
          <p:cNvGrpSpPr/>
          <p:nvPr/>
        </p:nvGrpSpPr>
        <p:grpSpPr>
          <a:xfrm>
            <a:off x="6318240" y="1354480"/>
            <a:ext cx="4403770" cy="5021633"/>
            <a:chOff x="1624741" y="332656"/>
            <a:chExt cx="5713261" cy="6042183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A723EE1D-454C-6EC3-9C7D-807E2F532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7437" y="332656"/>
              <a:ext cx="4429125" cy="5038725"/>
            </a:xfrm>
            <a:prstGeom prst="rect">
              <a:avLst/>
            </a:prstGeom>
          </p:spPr>
        </p:pic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3ADB77EB-AD95-47A1-D85B-D46A82DF57C0}"/>
                </a:ext>
              </a:extLst>
            </p:cNvPr>
            <p:cNvSpPr txBox="1"/>
            <p:nvPr/>
          </p:nvSpPr>
          <p:spPr>
            <a:xfrm>
              <a:off x="1624741" y="5374958"/>
              <a:ext cx="5713261" cy="9998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400" dirty="0"/>
                <a:t>Ambrogio Lorenzetti (1290-1348)</a:t>
              </a:r>
            </a:p>
            <a:p>
              <a:pPr algn="ctr"/>
              <a:r>
                <a:rPr lang="it-IT" sz="2400" i="1" dirty="0"/>
                <a:t>Annunciazione</a:t>
              </a:r>
              <a:r>
                <a:rPr lang="it-IT" sz="2400" dirty="0"/>
                <a:t>, 1344</a:t>
              </a:r>
            </a:p>
          </p:txBody>
        </p:sp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6CE9B26B-C841-3262-B333-C911D5C368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973" y="1700808"/>
            <a:ext cx="4921621" cy="392783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8B4BB73-F4CF-9845-35FF-A98C6503A020}"/>
              </a:ext>
            </a:extLst>
          </p:cNvPr>
          <p:cNvSpPr txBox="1"/>
          <p:nvPr/>
        </p:nvSpPr>
        <p:spPr>
          <a:xfrm>
            <a:off x="3533204" y="237231"/>
            <a:ext cx="5134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Rappresentazione delle rette parallele</a:t>
            </a:r>
          </a:p>
        </p:txBody>
      </p:sp>
    </p:spTree>
    <p:extLst>
      <p:ext uri="{BB962C8B-B14F-4D97-AF65-F5344CB8AC3E}">
        <p14:creationId xmlns:p14="http://schemas.microsoft.com/office/powerpoint/2010/main" val="404328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4B1919-C0F6-D44B-D1F6-E7DAD73AFDC5}"/>
              </a:ext>
            </a:extLst>
          </p:cNvPr>
          <p:cNvSpPr txBox="1"/>
          <p:nvPr/>
        </p:nvSpPr>
        <p:spPr>
          <a:xfrm>
            <a:off x="4291739" y="468536"/>
            <a:ext cx="3614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La costruzione abbreviata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E57AB41-7A9D-1E91-40AA-19A0C2A1F072}"/>
              </a:ext>
            </a:extLst>
          </p:cNvPr>
          <p:cNvSpPr txBox="1"/>
          <p:nvPr/>
        </p:nvSpPr>
        <p:spPr>
          <a:xfrm>
            <a:off x="638502" y="1299533"/>
            <a:ext cx="43771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Leon Battista Alberti (1404-1472)</a:t>
            </a:r>
          </a:p>
          <a:p>
            <a:r>
              <a:rPr lang="it-IT" sz="2400" i="1" dirty="0"/>
              <a:t>De </a:t>
            </a:r>
            <a:r>
              <a:rPr lang="it-IT" sz="2400" i="1" dirty="0" err="1"/>
              <a:t>Pictura</a:t>
            </a:r>
            <a:r>
              <a:rPr lang="it-IT" sz="2400" dirty="0"/>
              <a:t>, 1434-35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EEB91627-60B3-227C-B5C9-BC2BD4F174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104421"/>
              </p:ext>
            </p:extLst>
          </p:nvPr>
        </p:nvGraphicFramePr>
        <p:xfrm>
          <a:off x="1523365" y="2454593"/>
          <a:ext cx="343535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435480" imgH="3733920" progId="PBrush">
                  <p:embed/>
                </p:oleObj>
              </mc:Choice>
              <mc:Fallback>
                <p:oleObj name="Bitmap Image" r:id="rId2" imgW="3435480" imgH="373392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3365" y="2454593"/>
                        <a:ext cx="3435350" cy="373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033A4E1F-D458-1485-95B1-16C2C978B0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076993"/>
              </p:ext>
            </p:extLst>
          </p:nvPr>
        </p:nvGraphicFramePr>
        <p:xfrm>
          <a:off x="1623695" y="2357438"/>
          <a:ext cx="3194050" cy="386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3193920" imgH="3867120" progId="PBrush">
                  <p:embed/>
                </p:oleObj>
              </mc:Choice>
              <mc:Fallback>
                <p:oleObj name="Bitmap Image" r:id="rId4" imgW="3193920" imgH="386712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3695" y="2357438"/>
                        <a:ext cx="3194050" cy="3867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D224FFF1-6025-A707-42B5-FE9797425F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557539"/>
              </p:ext>
            </p:extLst>
          </p:nvPr>
        </p:nvGraphicFramePr>
        <p:xfrm>
          <a:off x="6266180" y="2815273"/>
          <a:ext cx="3429000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3429000" imgH="3378240" progId="PBrush">
                  <p:embed/>
                </p:oleObj>
              </mc:Choice>
              <mc:Fallback>
                <p:oleObj name="Bitmap Image" r:id="rId6" imgW="3429000" imgH="33782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66180" y="2815273"/>
                        <a:ext cx="3429000" cy="337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po 4">
            <a:extLst>
              <a:ext uri="{FF2B5EF4-FFF2-40B4-BE49-F238E27FC236}">
                <a16:creationId xmlns:a16="http://schemas.microsoft.com/office/drawing/2014/main" id="{BDDA93E5-9385-2781-5EFA-DC11B237DDCB}"/>
              </a:ext>
            </a:extLst>
          </p:cNvPr>
          <p:cNvGrpSpPr/>
          <p:nvPr/>
        </p:nvGrpSpPr>
        <p:grpSpPr>
          <a:xfrm>
            <a:off x="1526540" y="2351319"/>
            <a:ext cx="3429000" cy="3859299"/>
            <a:chOff x="1526540" y="2351319"/>
            <a:chExt cx="3429000" cy="3859299"/>
          </a:xfrm>
        </p:grpSpPr>
        <p:graphicFrame>
          <p:nvGraphicFramePr>
            <p:cNvPr id="14" name="Oggetto 13">
              <a:extLst>
                <a:ext uri="{FF2B5EF4-FFF2-40B4-BE49-F238E27FC236}">
                  <a16:creationId xmlns:a16="http://schemas.microsoft.com/office/drawing/2014/main" id="{1F146E35-D983-7267-C56A-D00AE22346F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2665723"/>
                </p:ext>
              </p:extLst>
            </p:nvPr>
          </p:nvGraphicFramePr>
          <p:xfrm>
            <a:off x="1526540" y="2432368"/>
            <a:ext cx="3429000" cy="3778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8" imgW="3429000" imgH="3778200" progId="PBrush">
                    <p:embed/>
                  </p:oleObj>
                </mc:Choice>
                <mc:Fallback>
                  <p:oleObj name="Bitmap Image" r:id="rId8" imgW="3429000" imgH="3778200" progId="PBrus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526540" y="2432368"/>
                          <a:ext cx="3429000" cy="37782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E6BCC6C6-8B6B-F2E9-1F20-B6EA9FA10FAE}"/>
                </a:ext>
              </a:extLst>
            </p:cNvPr>
            <p:cNvSpPr txBox="1"/>
            <p:nvPr/>
          </p:nvSpPr>
          <p:spPr>
            <a:xfrm>
              <a:off x="4517565" y="2351319"/>
              <a:ext cx="31451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400" dirty="0"/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985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92BFBC8-104B-4556-2352-92858A5AE5C2}"/>
              </a:ext>
            </a:extLst>
          </p:cNvPr>
          <p:cNvSpPr txBox="1"/>
          <p:nvPr/>
        </p:nvSpPr>
        <p:spPr>
          <a:xfrm>
            <a:off x="6136764" y="3326684"/>
            <a:ext cx="51713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Piero dimostra che le divisioni del quadrato in prospettiva sono proporzionali alle divisioni prodotte dalla diagonale </a:t>
            </a:r>
            <a:r>
              <a:rPr lang="it-IT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propria forma</a:t>
            </a:r>
            <a:endParaRPr lang="it-IT" sz="24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E0A7461-5E5E-A527-AA74-32C7A7310698}"/>
              </a:ext>
            </a:extLst>
          </p:cNvPr>
          <p:cNvSpPr txBox="1"/>
          <p:nvPr/>
        </p:nvSpPr>
        <p:spPr>
          <a:xfrm>
            <a:off x="827095" y="1536472"/>
            <a:ext cx="4443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Piero della Francesca (1416-1492)</a:t>
            </a:r>
          </a:p>
          <a:p>
            <a:r>
              <a:rPr lang="it-IT" sz="2400" i="1" dirty="0"/>
              <a:t>De </a:t>
            </a:r>
            <a:r>
              <a:rPr lang="it-IT" sz="2400" i="1" dirty="0" err="1"/>
              <a:t>Prospectiva</a:t>
            </a:r>
            <a:r>
              <a:rPr lang="it-IT" sz="2400" i="1" dirty="0"/>
              <a:t> </a:t>
            </a:r>
            <a:r>
              <a:rPr lang="it-IT" sz="2400" i="1" dirty="0" err="1"/>
              <a:t>Pingendi</a:t>
            </a:r>
            <a:r>
              <a:rPr lang="it-IT" sz="2400" dirty="0"/>
              <a:t>, 1460-80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BF5B03BD-19A2-4124-8F4D-9B924AB4203F}"/>
              </a:ext>
            </a:extLst>
          </p:cNvPr>
          <p:cNvSpPr txBox="1"/>
          <p:nvPr/>
        </p:nvSpPr>
        <p:spPr>
          <a:xfrm>
            <a:off x="4200419" y="447040"/>
            <a:ext cx="3805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Il rigore geometrico</a:t>
            </a:r>
          </a:p>
        </p:txBody>
      </p:sp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8ABA4FE3-0679-9313-6314-5ACC33898D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842304"/>
              </p:ext>
            </p:extLst>
          </p:nvPr>
        </p:nvGraphicFramePr>
        <p:xfrm>
          <a:off x="1512686" y="2651897"/>
          <a:ext cx="3587750" cy="361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587760" imgH="3613320" progId="PBrush">
                  <p:embed/>
                </p:oleObj>
              </mc:Choice>
              <mc:Fallback>
                <p:oleObj name="Bitmap Image" r:id="rId2" imgW="3587760" imgH="361332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12686" y="2651897"/>
                        <a:ext cx="3587750" cy="361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359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FC5CF7A0-72B3-5BAF-19B2-6FD42BA01A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28" y="4934410"/>
            <a:ext cx="5164688" cy="15696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1D6D490-57CB-0728-72BB-F7902997AE37}"/>
              </a:ext>
            </a:extLst>
          </p:cNvPr>
          <p:cNvSpPr txBox="1"/>
          <p:nvPr/>
        </p:nvSpPr>
        <p:spPr>
          <a:xfrm>
            <a:off x="783773" y="1211721"/>
            <a:ext cx="48245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Leonardo da Vinci (1452-1519) matura un concetto di pittura allo stesso tempo artistica e scientifica </a:t>
            </a:r>
            <a:endParaRPr lang="it-IT" sz="2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28E176F-6453-4FA9-EC06-17B8FDB56DFA}"/>
              </a:ext>
            </a:extLst>
          </p:cNvPr>
          <p:cNvSpPr txBox="1"/>
          <p:nvPr/>
        </p:nvSpPr>
        <p:spPr>
          <a:xfrm>
            <a:off x="5811521" y="1203705"/>
            <a:ext cx="5830388" cy="1251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Quelli che si innamorano della pratica senza la scienza sono come i nocchieri che entrano in naviglio senza timone o bussola,.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4E96A03-1F2F-EF2E-69EB-93BFB9F48260}"/>
              </a:ext>
            </a:extLst>
          </p:cNvPr>
          <p:cNvSpPr txBox="1"/>
          <p:nvPr/>
        </p:nvSpPr>
        <p:spPr>
          <a:xfrm>
            <a:off x="4397831" y="468086"/>
            <a:ext cx="3400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Verso la formalizzazione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72C8A6-2911-4F26-A25A-6A37D5116072}"/>
              </a:ext>
            </a:extLst>
          </p:cNvPr>
          <p:cNvSpPr txBox="1"/>
          <p:nvPr/>
        </p:nvSpPr>
        <p:spPr>
          <a:xfrm>
            <a:off x="822204" y="2880003"/>
            <a:ext cx="11038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Postulati: </a:t>
            </a:r>
            <a:r>
              <a:rPr lang="it-IT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L’occhio non vede se non per piramide</a:t>
            </a:r>
          </a:p>
          <a:p>
            <a:r>
              <a:rPr lang="it-IT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 concorso delle linee piramidali è necessario essere rette linee</a:t>
            </a:r>
          </a:p>
          <a:p>
            <a:r>
              <a:rPr lang="it-IT" sz="2400" i="1" dirty="0">
                <a:latin typeface="Times New Roman" panose="02020603050405020304" pitchFamily="18" charset="0"/>
              </a:rPr>
              <a:t>………</a:t>
            </a:r>
            <a:endParaRPr lang="it-IT" sz="24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35F0C40-B2FC-5F7E-528D-9BA7C6B63895}"/>
              </a:ext>
            </a:extLst>
          </p:cNvPr>
          <p:cNvSpPr txBox="1"/>
          <p:nvPr/>
        </p:nvSpPr>
        <p:spPr>
          <a:xfrm>
            <a:off x="783772" y="4198568"/>
            <a:ext cx="10858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Proposizioni: </a:t>
            </a:r>
            <a:r>
              <a:rPr lang="it-IT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cosa lontana dalla prima quanto la prima dall'occhio, apparirà la metà che la prima, benché in fra loro siano di pari grandezza</a:t>
            </a:r>
            <a:endParaRPr lang="it-IT" sz="24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3E7775A-3661-9529-6AD2-240184DA97BE}"/>
              </a:ext>
            </a:extLst>
          </p:cNvPr>
          <p:cNvSpPr txBox="1"/>
          <p:nvPr/>
        </p:nvSpPr>
        <p:spPr>
          <a:xfrm>
            <a:off x="822204" y="5258012"/>
            <a:ext cx="413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Quanto più si allontana il corpo sferico, tanto più ne vedi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7985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290A85E-A0A7-21FE-5E83-8D16AB5DD611}"/>
              </a:ext>
            </a:extLst>
          </p:cNvPr>
          <p:cNvSpPr/>
          <p:nvPr/>
        </p:nvSpPr>
        <p:spPr>
          <a:xfrm>
            <a:off x="338537" y="1124744"/>
            <a:ext cx="8391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Alla fine del ‘400,  i pittori hanno concluso il proprio compito …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38DFE73-F0AB-2796-EF49-9D2CDA7FAF2B}"/>
              </a:ext>
            </a:extLst>
          </p:cNvPr>
          <p:cNvSpPr txBox="1"/>
          <p:nvPr/>
        </p:nvSpPr>
        <p:spPr>
          <a:xfrm>
            <a:off x="4098080" y="190827"/>
            <a:ext cx="3985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Verso la geometria proiettiva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5B40AB2-6A03-10F5-AA11-B90B10E23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6251"/>
            <a:ext cx="12192000" cy="3511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7AABC71A-F5AE-FCB4-0D75-9E9387CEEA65}"/>
                  </a:ext>
                </a:extLst>
              </p:cNvPr>
              <p:cNvSpPr txBox="1"/>
              <p:nvPr/>
            </p:nvSpPr>
            <p:spPr>
              <a:xfrm>
                <a:off x="2351313" y="5529942"/>
                <a:ext cx="75921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/>
                  <a:t>Piero della Francesca (attribuito), </a:t>
                </a:r>
                <a:r>
                  <a:rPr lang="it-IT" sz="2400" i="1" dirty="0"/>
                  <a:t>La città ideale</a:t>
                </a:r>
                <a:r>
                  <a:rPr lang="it-IT" sz="2400" dirty="0"/>
                  <a:t>, 1480 circa</a:t>
                </a:r>
              </a:p>
              <a:p>
                <a:pPr algn="ctr"/>
                <a:r>
                  <a:rPr lang="it-IT" sz="2400" dirty="0"/>
                  <a:t>2,40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400" i="0" dirty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it-IT" sz="2400" dirty="0"/>
                  <a:t> 70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7AABC71A-F5AE-FCB4-0D75-9E9387CEE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313" y="5529942"/>
                <a:ext cx="7592143" cy="830997"/>
              </a:xfrm>
              <a:prstGeom prst="rect">
                <a:avLst/>
              </a:prstGeom>
              <a:blipFill>
                <a:blip r:embed="rId3"/>
                <a:stretch>
                  <a:fillRect l="-1285" t="-5882" r="-161" b="-161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6334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38DFE73-F0AB-2796-EF49-9D2CDA7FAF2B}"/>
              </a:ext>
            </a:extLst>
          </p:cNvPr>
          <p:cNvSpPr txBox="1"/>
          <p:nvPr/>
        </p:nvSpPr>
        <p:spPr>
          <a:xfrm>
            <a:off x="4098080" y="190827"/>
            <a:ext cx="3985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Verso la geometria proiettiva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BBB77F6-9C5E-16BB-14AE-C9FFA8803CA0}"/>
              </a:ext>
            </a:extLst>
          </p:cNvPr>
          <p:cNvSpPr/>
          <p:nvPr/>
        </p:nvSpPr>
        <p:spPr>
          <a:xfrm>
            <a:off x="611560" y="693584"/>
            <a:ext cx="9375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… e possono tradire le regole della prospettiva per ragioni artistiche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7C578531-0648-FAA8-A684-C80C3E265A81}"/>
              </a:ext>
            </a:extLst>
          </p:cNvPr>
          <p:cNvGrpSpPr/>
          <p:nvPr/>
        </p:nvGrpSpPr>
        <p:grpSpPr>
          <a:xfrm>
            <a:off x="2014887" y="1196752"/>
            <a:ext cx="7808933" cy="5583485"/>
            <a:chOff x="714407" y="1196752"/>
            <a:chExt cx="7808933" cy="5583485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56B5A5EE-9E3D-F08F-4CE6-55106C39E281}"/>
                </a:ext>
              </a:extLst>
            </p:cNvPr>
            <p:cNvSpPr txBox="1"/>
            <p:nvPr/>
          </p:nvSpPr>
          <p:spPr>
            <a:xfrm>
              <a:off x="714407" y="6318572"/>
              <a:ext cx="78089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/>
                <a:t>Paolo Caliari (il  Veronese, 1528-1588),  </a:t>
              </a:r>
              <a:r>
                <a:rPr lang="it-IT" sz="2400" i="1" dirty="0"/>
                <a:t>Nozze di Cana</a:t>
              </a:r>
              <a:r>
                <a:rPr lang="it-IT" sz="2400" dirty="0"/>
                <a:t>, 1563</a:t>
              </a:r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BCA8D1F2-B546-C6D4-4D79-84B84E844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743" y="1196752"/>
              <a:ext cx="7386666" cy="50185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2337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3DC56D2-F4C5-8920-359C-7A11BBF5F6C9}"/>
              </a:ext>
            </a:extLst>
          </p:cNvPr>
          <p:cNvSpPr txBox="1"/>
          <p:nvPr/>
        </p:nvSpPr>
        <p:spPr>
          <a:xfrm>
            <a:off x="4094480" y="558800"/>
            <a:ext cx="401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Il Planisfero di Tolomeo e il commento di </a:t>
            </a:r>
            <a:r>
              <a:rPr lang="it-IT" sz="2400" b="1" dirty="0" err="1"/>
              <a:t>Commandino</a:t>
            </a:r>
            <a:endParaRPr lang="it-IT" sz="2400" b="1" dirty="0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9AF14CBD-D371-CF5F-FC01-FE1D881E30F9}"/>
              </a:ext>
            </a:extLst>
          </p:cNvPr>
          <p:cNvGrpSpPr/>
          <p:nvPr/>
        </p:nvGrpSpPr>
        <p:grpSpPr>
          <a:xfrm>
            <a:off x="7116984" y="1976120"/>
            <a:ext cx="4133850" cy="3560355"/>
            <a:chOff x="361315" y="1976120"/>
            <a:chExt cx="4133850" cy="3560355"/>
          </a:xfrm>
        </p:grpSpPr>
        <p:graphicFrame>
          <p:nvGraphicFramePr>
            <p:cNvPr id="5" name="Oggetto 4">
              <a:extLst>
                <a:ext uri="{FF2B5EF4-FFF2-40B4-BE49-F238E27FC236}">
                  <a16:creationId xmlns:a16="http://schemas.microsoft.com/office/drawing/2014/main" id="{831400EF-0D38-F302-5C83-9088DE21FE8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6618692"/>
                </p:ext>
              </p:extLst>
            </p:nvPr>
          </p:nvGraphicFramePr>
          <p:xfrm>
            <a:off x="361315" y="1976120"/>
            <a:ext cx="4133850" cy="274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2" imgW="4133880" imgH="2743200" progId="PBrush">
                    <p:embed/>
                  </p:oleObj>
                </mc:Choice>
                <mc:Fallback>
                  <p:oleObj name="Bitmap Image" r:id="rId2" imgW="4133880" imgH="2743200" progId="PBrush">
                    <p:embed/>
                    <p:pic>
                      <p:nvPicPr>
                        <p:cNvPr id="2" name="Oggetto 1">
                          <a:extLst>
                            <a:ext uri="{FF2B5EF4-FFF2-40B4-BE49-F238E27FC236}">
                              <a16:creationId xmlns:a16="http://schemas.microsoft.com/office/drawing/2014/main" id="{0748B899-3349-C293-55D1-9E9CA6F5087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61315" y="1976120"/>
                          <a:ext cx="4133850" cy="2743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39BC0302-F7B1-8C5A-AC44-2DFB533C10EC}"/>
                </a:ext>
              </a:extLst>
            </p:cNvPr>
            <p:cNvSpPr txBox="1"/>
            <p:nvPr/>
          </p:nvSpPr>
          <p:spPr>
            <a:xfrm>
              <a:off x="554471" y="5074810"/>
              <a:ext cx="39406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/>
                <a:t>Claudio Tolomeo (II sec. d.C.)</a:t>
              </a:r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39D8D25A-1CE1-2B9A-9A64-A520B3CBB857}"/>
              </a:ext>
            </a:extLst>
          </p:cNvPr>
          <p:cNvGrpSpPr/>
          <p:nvPr/>
        </p:nvGrpSpPr>
        <p:grpSpPr>
          <a:xfrm>
            <a:off x="470995" y="1417401"/>
            <a:ext cx="5770880" cy="5193324"/>
            <a:chOff x="4011747" y="578841"/>
            <a:chExt cx="5770880" cy="5193324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7B307DF7-A4E2-18DE-CDB9-A7A2330A04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0071" y="578841"/>
              <a:ext cx="3170635" cy="4505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AD956A57-F089-8454-CB32-2394E6702A15}"/>
                </a:ext>
              </a:extLst>
            </p:cNvPr>
            <p:cNvSpPr txBox="1"/>
            <p:nvPr/>
          </p:nvSpPr>
          <p:spPr>
            <a:xfrm>
              <a:off x="4011747" y="4941168"/>
              <a:ext cx="57708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/>
                <a:t>Federico </a:t>
              </a:r>
              <a:r>
                <a:rPr lang="it-IT" sz="2400" dirty="0" err="1"/>
                <a:t>Commandino</a:t>
              </a:r>
              <a:r>
                <a:rPr lang="it-IT" sz="2400" dirty="0"/>
                <a:t> (1509-1575)</a:t>
              </a:r>
            </a:p>
            <a:p>
              <a:pPr algn="ctr"/>
              <a:r>
                <a:rPr lang="it-IT" sz="2400" i="1" dirty="0"/>
                <a:t>Commento al Planisfero di Tolomeo</a:t>
              </a:r>
              <a:r>
                <a:rPr lang="it-IT" sz="2400" dirty="0"/>
                <a:t>, 1558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169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8874BCB-0BD8-C2FD-F7B6-B67DC68FD468}"/>
              </a:ext>
            </a:extLst>
          </p:cNvPr>
          <p:cNvSpPr txBox="1"/>
          <p:nvPr/>
        </p:nvSpPr>
        <p:spPr>
          <a:xfrm>
            <a:off x="711201" y="1991360"/>
            <a:ext cx="53847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Nell’illustrare il </a:t>
            </a:r>
            <a:r>
              <a:rPr lang="it-IT" sz="2400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Planisfero</a:t>
            </a:r>
            <a:r>
              <a:rPr lang="it-IT" sz="24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Tolomeo con dimostrazioni geometrico-matematiche, </a:t>
            </a:r>
            <a:r>
              <a:rPr lang="it-IT" sz="240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Commandino</a:t>
            </a:r>
            <a:r>
              <a:rPr lang="it-IT" sz="24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enuncia per la prima volta il concetto di proiezione da un punto su un piano, realizzato mediante ribaltamento del quadro prospettico su un piano di proiezione opportunamente scelto e ad esso ortogonale.</a:t>
            </a:r>
            <a:endParaRPr lang="it-IT" sz="2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E38799E-2888-C3F8-E89C-4068902C63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869" y="1546665"/>
            <a:ext cx="4646930" cy="35745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1BD4DA9-11C5-37C1-AE0D-0B56B662848D}"/>
              </a:ext>
            </a:extLst>
          </p:cNvPr>
          <p:cNvSpPr txBox="1"/>
          <p:nvPr/>
        </p:nvSpPr>
        <p:spPr>
          <a:xfrm>
            <a:off x="4439920" y="518160"/>
            <a:ext cx="3201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Federico </a:t>
            </a:r>
            <a:r>
              <a:rPr lang="it-IT" sz="2400" b="1" dirty="0" err="1"/>
              <a:t>Commandino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737111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64D216ED-DD91-0B2B-EF27-87BFDB108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851" y="1129148"/>
            <a:ext cx="23368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7E5ECB5-D8DB-047E-AC3C-069E3FFB312C}"/>
              </a:ext>
            </a:extLst>
          </p:cNvPr>
          <p:cNvSpPr txBox="1"/>
          <p:nvPr/>
        </p:nvSpPr>
        <p:spPr>
          <a:xfrm>
            <a:off x="4370699" y="285373"/>
            <a:ext cx="3441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Punti a distanza infinita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F00DAC1-3C56-90ED-3979-9D017CD9764B}"/>
              </a:ext>
            </a:extLst>
          </p:cNvPr>
          <p:cNvSpPr txBox="1"/>
          <p:nvPr/>
        </p:nvSpPr>
        <p:spPr>
          <a:xfrm>
            <a:off x="974656" y="1492429"/>
            <a:ext cx="5222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Johannes Kepler (1571-1630)</a:t>
            </a:r>
          </a:p>
          <a:p>
            <a:r>
              <a:rPr lang="it-IT" sz="2400" i="1" dirty="0"/>
              <a:t>Ad </a:t>
            </a:r>
            <a:r>
              <a:rPr lang="it-IT" sz="2400" i="1" dirty="0" err="1"/>
              <a:t>Vitellionem</a:t>
            </a:r>
            <a:r>
              <a:rPr lang="it-IT" sz="2400" i="1" dirty="0"/>
              <a:t> </a:t>
            </a:r>
            <a:r>
              <a:rPr lang="it-IT" sz="2400" i="1" dirty="0" err="1"/>
              <a:t>paralipomena</a:t>
            </a:r>
            <a:r>
              <a:rPr lang="it-IT" sz="2400" dirty="0"/>
              <a:t>, 1604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884A1C2-462B-9FD5-3D96-F7478893C5A9}"/>
              </a:ext>
            </a:extLst>
          </p:cNvPr>
          <p:cNvSpPr txBox="1"/>
          <p:nvPr/>
        </p:nvSpPr>
        <p:spPr>
          <a:xfrm>
            <a:off x="974656" y="2531099"/>
            <a:ext cx="4224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/>
              <a:t>Anche la parabola ha due fuochi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E1232820-AF72-B77B-353E-7A56F4E01D64}"/>
              </a:ext>
            </a:extLst>
          </p:cNvPr>
          <p:cNvGrpSpPr/>
          <p:nvPr/>
        </p:nvGrpSpPr>
        <p:grpSpPr>
          <a:xfrm>
            <a:off x="815974" y="4135120"/>
            <a:ext cx="10949306" cy="2448800"/>
            <a:chOff x="815974" y="4135120"/>
            <a:chExt cx="10949306" cy="2448800"/>
          </a:xfrm>
        </p:grpSpPr>
        <p:graphicFrame>
          <p:nvGraphicFramePr>
            <p:cNvPr id="2" name="Oggetto 1">
              <a:extLst>
                <a:ext uri="{FF2B5EF4-FFF2-40B4-BE49-F238E27FC236}">
                  <a16:creationId xmlns:a16="http://schemas.microsoft.com/office/drawing/2014/main" id="{78FBECB1-762C-99E6-4910-3F196299BB1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0554204"/>
                </p:ext>
              </p:extLst>
            </p:nvPr>
          </p:nvGraphicFramePr>
          <p:xfrm>
            <a:off x="815974" y="4135120"/>
            <a:ext cx="7825957" cy="244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3" imgW="4870440" imgH="1523880" progId="PBrush">
                    <p:embed/>
                  </p:oleObj>
                </mc:Choice>
                <mc:Fallback>
                  <p:oleObj name="Bitmap Image" r:id="rId3" imgW="4870440" imgH="1523880" progId="PBrus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15974" y="4135120"/>
                          <a:ext cx="7825957" cy="2448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2EBA84B8-1637-5A7B-1A5F-8A9F6F6BB863}"/>
                </a:ext>
              </a:extLst>
            </p:cNvPr>
            <p:cNvSpPr txBox="1"/>
            <p:nvPr/>
          </p:nvSpPr>
          <p:spPr>
            <a:xfrm>
              <a:off x="8784171" y="4528523"/>
              <a:ext cx="29811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/>
                <a:t>Gerhard Kremer (Gerardo Mercatore), 1512-1594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640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40727D5-9486-4F7D-9097-FBE72E72A808}"/>
              </a:ext>
            </a:extLst>
          </p:cNvPr>
          <p:cNvSpPr txBox="1"/>
          <p:nvPr/>
        </p:nvSpPr>
        <p:spPr>
          <a:xfrm>
            <a:off x="3645990" y="474587"/>
            <a:ext cx="4911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- Che cos’è la geometria proiettiva ?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1694195-6069-1C6E-456D-DD9B7B3A21AC}"/>
              </a:ext>
            </a:extLst>
          </p:cNvPr>
          <p:cNvSpPr txBox="1"/>
          <p:nvPr/>
        </p:nvSpPr>
        <p:spPr>
          <a:xfrm>
            <a:off x="924560" y="1564640"/>
            <a:ext cx="5777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- Geometria = studio delle forme dello spazio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236333D-6CE5-0CF9-D80F-3B1DDA5DBFFF}"/>
              </a:ext>
            </a:extLst>
          </p:cNvPr>
          <p:cNvSpPr txBox="1"/>
          <p:nvPr/>
        </p:nvSpPr>
        <p:spPr>
          <a:xfrm>
            <a:off x="934720" y="2550160"/>
            <a:ext cx="5019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- Spazio:   piano,   spazio ordinario, …</a:t>
            </a:r>
          </a:p>
          <a:p>
            <a:r>
              <a:rPr lang="it-IT" sz="2400" dirty="0"/>
              <a:t>   Forme:  figure,   curve o solidi,     …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8C047D1-C296-62DE-18B8-390B5CA3FA82}"/>
              </a:ext>
            </a:extLst>
          </p:cNvPr>
          <p:cNvSpPr txBox="1"/>
          <p:nvPr/>
        </p:nvSpPr>
        <p:spPr>
          <a:xfrm>
            <a:off x="6715282" y="4472205"/>
            <a:ext cx="5019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- Studio delle proprietà invarianti rispetto a un gruppo di trasformazioni dello spazio in sé 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C224E7D0-44DF-07E0-E1CF-731CC910A3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045441"/>
              </p:ext>
            </p:extLst>
          </p:nvPr>
        </p:nvGraphicFramePr>
        <p:xfrm>
          <a:off x="7294880" y="2083008"/>
          <a:ext cx="4165600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165560" imgH="1765440" progId="PBrush">
                  <p:embed/>
                </p:oleObj>
              </mc:Choice>
              <mc:Fallback>
                <p:oleObj name="Bitmap Image" r:id="rId2" imgW="4165560" imgH="17654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94880" y="2083008"/>
                        <a:ext cx="4165600" cy="176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po 2">
            <a:extLst>
              <a:ext uri="{FF2B5EF4-FFF2-40B4-BE49-F238E27FC236}">
                <a16:creationId xmlns:a16="http://schemas.microsoft.com/office/drawing/2014/main" id="{00A0420C-FA39-102F-7B3B-727CEFACD369}"/>
              </a:ext>
            </a:extLst>
          </p:cNvPr>
          <p:cNvGrpSpPr/>
          <p:nvPr/>
        </p:nvGrpSpPr>
        <p:grpSpPr>
          <a:xfrm>
            <a:off x="1132981" y="3649400"/>
            <a:ext cx="5023501" cy="2393950"/>
            <a:chOff x="1132981" y="3311943"/>
            <a:chExt cx="5023501" cy="2393950"/>
          </a:xfrm>
        </p:grpSpPr>
        <p:graphicFrame>
          <p:nvGraphicFramePr>
            <p:cNvPr id="9" name="Oggetto 8">
              <a:extLst>
                <a:ext uri="{FF2B5EF4-FFF2-40B4-BE49-F238E27FC236}">
                  <a16:creationId xmlns:a16="http://schemas.microsoft.com/office/drawing/2014/main" id="{0597EB6C-0975-7A65-435C-AFE5A01444B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4018446"/>
                </p:ext>
              </p:extLst>
            </p:nvPr>
          </p:nvGraphicFramePr>
          <p:xfrm>
            <a:off x="1132981" y="3359568"/>
            <a:ext cx="2311400" cy="2298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4" imgW="2311560" imgH="2298600" progId="PBrush">
                    <p:embed/>
                  </p:oleObj>
                </mc:Choice>
                <mc:Fallback>
                  <p:oleObj name="Bitmap Image" r:id="rId4" imgW="2311560" imgH="2298600" progId="PBrus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32981" y="3359568"/>
                          <a:ext cx="2311400" cy="2298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ggetto 1">
              <a:extLst>
                <a:ext uri="{FF2B5EF4-FFF2-40B4-BE49-F238E27FC236}">
                  <a16:creationId xmlns:a16="http://schemas.microsoft.com/office/drawing/2014/main" id="{426C921D-0DA8-D066-F331-8699B3731B4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0662705"/>
                </p:ext>
              </p:extLst>
            </p:nvPr>
          </p:nvGraphicFramePr>
          <p:xfrm>
            <a:off x="3813332" y="3311943"/>
            <a:ext cx="2343150" cy="2393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6" imgW="2343240" imgH="2394000" progId="PBrush">
                    <p:embed/>
                  </p:oleObj>
                </mc:Choice>
                <mc:Fallback>
                  <p:oleObj name="Bitmap Image" r:id="rId6" imgW="2343240" imgH="2394000" progId="PBrus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813332" y="3311943"/>
                          <a:ext cx="2343150" cy="23939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6942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DBB287BE-D68E-37A6-7B49-51AB5B7405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437077"/>
              </p:ext>
            </p:extLst>
          </p:nvPr>
        </p:nvGraphicFramePr>
        <p:xfrm>
          <a:off x="951699" y="2599392"/>
          <a:ext cx="5291621" cy="364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317840" imgH="2978280" progId="PBrush">
                  <p:embed/>
                </p:oleObj>
              </mc:Choice>
              <mc:Fallback>
                <p:oleObj name="Bitmap Image" r:id="rId2" imgW="4317840" imgH="297828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51699" y="2599392"/>
                        <a:ext cx="5291621" cy="3649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D8483A38-31B6-2700-7B27-EE17EEAC19F8}"/>
              </a:ext>
            </a:extLst>
          </p:cNvPr>
          <p:cNvSpPr txBox="1"/>
          <p:nvPr/>
        </p:nvSpPr>
        <p:spPr>
          <a:xfrm>
            <a:off x="4429760" y="477520"/>
            <a:ext cx="3349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Restituzione prospettica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C228D8F-3CFC-3A97-9EA7-A5F6D7939C20}"/>
              </a:ext>
            </a:extLst>
          </p:cNvPr>
          <p:cNvSpPr txBox="1"/>
          <p:nvPr/>
        </p:nvSpPr>
        <p:spPr>
          <a:xfrm>
            <a:off x="751840" y="1839585"/>
            <a:ext cx="3466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Simon Stevin (1548-1620)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7A67FE5-A2ED-CD5D-439B-63F3CEC5BE3E}"/>
              </a:ext>
            </a:extLst>
          </p:cNvPr>
          <p:cNvSpPr txBox="1"/>
          <p:nvPr/>
        </p:nvSpPr>
        <p:spPr>
          <a:xfrm>
            <a:off x="6339840" y="2599392"/>
            <a:ext cx="5171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Teorema di </a:t>
            </a:r>
            <a:r>
              <a:rPr lang="it-IT" sz="2400" dirty="0" err="1"/>
              <a:t>Stevino</a:t>
            </a:r>
            <a:r>
              <a:rPr lang="it-IT" sz="2400" dirty="0"/>
              <a:t>: </a:t>
            </a:r>
            <a:r>
              <a:rPr lang="it-IT" sz="2400" i="1" dirty="0"/>
              <a:t>Se il quadro ruota e se l’osservatore ruota nello stesso senso conservandosi parallelo al quadro, la relazione di prospettiva continua a sussistere.</a:t>
            </a:r>
          </a:p>
        </p:txBody>
      </p:sp>
    </p:spTree>
    <p:extLst>
      <p:ext uri="{BB962C8B-B14F-4D97-AF65-F5344CB8AC3E}">
        <p14:creationId xmlns:p14="http://schemas.microsoft.com/office/powerpoint/2010/main" val="2687152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51117A7E-55CC-A37D-6E51-82A929FDED8A}"/>
              </a:ext>
            </a:extLst>
          </p:cNvPr>
          <p:cNvGrpSpPr/>
          <p:nvPr/>
        </p:nvGrpSpPr>
        <p:grpSpPr>
          <a:xfrm>
            <a:off x="644520" y="1208118"/>
            <a:ext cx="4584909" cy="5118853"/>
            <a:chOff x="-113352" y="600736"/>
            <a:chExt cx="4584909" cy="5118853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D6560BE0-EDD8-7AB7-E82A-05E7FA9588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600736"/>
              <a:ext cx="2774072" cy="4218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66595703-2862-D344-A0D6-54B9E2C16818}"/>
                </a:ext>
              </a:extLst>
            </p:cNvPr>
            <p:cNvSpPr txBox="1"/>
            <p:nvPr/>
          </p:nvSpPr>
          <p:spPr>
            <a:xfrm>
              <a:off x="-113352" y="4888592"/>
              <a:ext cx="45849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/>
                <a:t>Guidobaldo del Monte (1545-1607)</a:t>
              </a:r>
            </a:p>
            <a:p>
              <a:r>
                <a:rPr lang="it-IT" sz="2400" i="1" dirty="0" err="1"/>
                <a:t>Perspectivae</a:t>
              </a:r>
              <a:r>
                <a:rPr lang="it-IT" sz="2400" i="1" dirty="0"/>
                <a:t> libri sex</a:t>
              </a:r>
              <a:r>
                <a:rPr lang="it-IT" sz="2400" dirty="0"/>
                <a:t>, 1600</a:t>
              </a:r>
            </a:p>
          </p:txBody>
        </p:sp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DBCF252-7E45-9AE8-558B-B387DB39558D}"/>
              </a:ext>
            </a:extLst>
          </p:cNvPr>
          <p:cNvSpPr txBox="1"/>
          <p:nvPr/>
        </p:nvSpPr>
        <p:spPr>
          <a:xfrm>
            <a:off x="4521200" y="436880"/>
            <a:ext cx="3142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Guidobaldo del Monte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8893E23-587C-D609-B06D-F04DB84CFF58}"/>
              </a:ext>
            </a:extLst>
          </p:cNvPr>
          <p:cNvSpPr txBox="1"/>
          <p:nvPr/>
        </p:nvSpPr>
        <p:spPr>
          <a:xfrm>
            <a:off x="5405797" y="2117159"/>
            <a:ext cx="5973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Con l’introduzione del punto di fuga nella pittura rinascimentale, l’infinito diventa rappresentabile.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CFB840A-718A-4F6D-8032-90DE18E144D2}"/>
              </a:ext>
            </a:extLst>
          </p:cNvPr>
          <p:cNvSpPr txBox="1"/>
          <p:nvPr/>
        </p:nvSpPr>
        <p:spPr>
          <a:xfrm>
            <a:off x="5435601" y="3515360"/>
            <a:ext cx="584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Ha origine una nuova idea di spazio, lo spazio proiettivo. Con una proiezione, un oggetto può “andare all’infinito”, scomparire alla vista ma continuare a vivere idealmente nel piano.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312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54364CCE-C2F3-7F49-BD73-DB91E35D7B8A}"/>
              </a:ext>
            </a:extLst>
          </p:cNvPr>
          <p:cNvGrpSpPr/>
          <p:nvPr/>
        </p:nvGrpSpPr>
        <p:grpSpPr>
          <a:xfrm>
            <a:off x="7051928" y="1801948"/>
            <a:ext cx="4510152" cy="3836851"/>
            <a:chOff x="1762125" y="1268760"/>
            <a:chExt cx="5834211" cy="404619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D3E8353-8B81-9123-AD68-99BDD95549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62125" y="1543050"/>
              <a:ext cx="5619750" cy="377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9DB602E4-1E2E-9F84-A9F5-877CCFBD2EBB}"/>
                </a:ext>
              </a:extLst>
            </p:cNvPr>
            <p:cNvSpPr/>
            <p:nvPr/>
          </p:nvSpPr>
          <p:spPr>
            <a:xfrm>
              <a:off x="6300192" y="1268760"/>
              <a:ext cx="1224136" cy="1224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465B4190-E439-A546-328A-51C37ACD9989}"/>
                </a:ext>
              </a:extLst>
            </p:cNvPr>
            <p:cNvSpPr/>
            <p:nvPr/>
          </p:nvSpPr>
          <p:spPr>
            <a:xfrm>
              <a:off x="7020272" y="2348880"/>
              <a:ext cx="576064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8F1AC9E-0E63-4DCA-D5C8-4A5DFE1E2BC6}"/>
              </a:ext>
            </a:extLst>
          </p:cNvPr>
          <p:cNvSpPr txBox="1"/>
          <p:nvPr/>
        </p:nvSpPr>
        <p:spPr>
          <a:xfrm>
            <a:off x="1129665" y="2852709"/>
            <a:ext cx="5159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Gaspard</a:t>
            </a:r>
            <a:r>
              <a:rPr lang="it-IT" sz="2400" dirty="0"/>
              <a:t> </a:t>
            </a:r>
            <a:r>
              <a:rPr lang="it-IT" sz="2400" dirty="0" err="1"/>
              <a:t>Monge</a:t>
            </a:r>
            <a:r>
              <a:rPr lang="it-IT" sz="2400" dirty="0"/>
              <a:t> (1746-1818)</a:t>
            </a:r>
          </a:p>
          <a:p>
            <a:r>
              <a:rPr lang="it-IT" sz="2400" i="1" dirty="0"/>
              <a:t>La doppia proiezione ortogonale</a:t>
            </a:r>
            <a:r>
              <a:rPr lang="it-IT" sz="2400" dirty="0"/>
              <a:t>, 1799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7768ED1-F69E-1283-3897-9BD381A73E47}"/>
              </a:ext>
            </a:extLst>
          </p:cNvPr>
          <p:cNvSpPr txBox="1"/>
          <p:nvPr/>
        </p:nvSpPr>
        <p:spPr>
          <a:xfrm>
            <a:off x="4554240" y="290240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Geometria descrittiva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22A2CEF-F4BF-6C36-3EEB-B1ED2D6B5C18}"/>
              </a:ext>
            </a:extLst>
          </p:cNvPr>
          <p:cNvSpPr txBox="1"/>
          <p:nvPr/>
        </p:nvSpPr>
        <p:spPr>
          <a:xfrm>
            <a:off x="1056641" y="1402080"/>
            <a:ext cx="460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Rappresentare corpi solidi sul piano senza perdita di informazione</a:t>
            </a:r>
          </a:p>
        </p:txBody>
      </p:sp>
    </p:spTree>
    <p:extLst>
      <p:ext uri="{BB962C8B-B14F-4D97-AF65-F5344CB8AC3E}">
        <p14:creationId xmlns:p14="http://schemas.microsoft.com/office/powerpoint/2010/main" val="2804462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337A46E-ECAD-2B0A-D913-1487967EF439}"/>
              </a:ext>
            </a:extLst>
          </p:cNvPr>
          <p:cNvSpPr txBox="1"/>
          <p:nvPr/>
        </p:nvSpPr>
        <p:spPr>
          <a:xfrm>
            <a:off x="4643120" y="436880"/>
            <a:ext cx="2908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Jean-Victor Poncelet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CDCFC63-ABBF-6BBC-F198-1AF85862C524}"/>
              </a:ext>
            </a:extLst>
          </p:cNvPr>
          <p:cNvSpPr txBox="1"/>
          <p:nvPr/>
        </p:nvSpPr>
        <p:spPr>
          <a:xfrm>
            <a:off x="1093520" y="1672496"/>
            <a:ext cx="6207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/>
              <a:t>Jean-Victor</a:t>
            </a:r>
            <a:r>
              <a:rPr lang="it-IT" sz="2400" dirty="0"/>
              <a:t> </a:t>
            </a:r>
            <a:r>
              <a:rPr lang="it-IT" sz="2400" dirty="0" err="1"/>
              <a:t>Poncelet</a:t>
            </a:r>
            <a:r>
              <a:rPr lang="it-IT" sz="2400" dirty="0"/>
              <a:t> (1788-1867),</a:t>
            </a:r>
          </a:p>
          <a:p>
            <a:r>
              <a:rPr lang="it-IT" sz="2400" i="1" dirty="0" err="1"/>
              <a:t>Traité</a:t>
            </a:r>
            <a:r>
              <a:rPr lang="it-IT" sz="2400" i="1" dirty="0"/>
              <a:t> </a:t>
            </a:r>
            <a:r>
              <a:rPr lang="it-IT" sz="2400" i="1" dirty="0" err="1"/>
              <a:t>des</a:t>
            </a:r>
            <a:r>
              <a:rPr lang="it-IT" sz="2400" i="1" dirty="0"/>
              <a:t> </a:t>
            </a:r>
            <a:r>
              <a:rPr lang="it-IT" sz="2400" i="1" dirty="0" err="1"/>
              <a:t>proprieté</a:t>
            </a:r>
            <a:r>
              <a:rPr lang="it-IT" sz="2400" i="1" dirty="0"/>
              <a:t> </a:t>
            </a:r>
            <a:r>
              <a:rPr lang="it-IT" sz="2400" i="1" dirty="0" err="1"/>
              <a:t>projectives</a:t>
            </a:r>
            <a:r>
              <a:rPr lang="it-IT" sz="2400" i="1" dirty="0"/>
              <a:t> </a:t>
            </a:r>
            <a:r>
              <a:rPr lang="it-IT" sz="2400" i="1" dirty="0" err="1"/>
              <a:t>des</a:t>
            </a:r>
            <a:r>
              <a:rPr lang="it-IT" sz="2400" i="1" dirty="0"/>
              <a:t> </a:t>
            </a:r>
            <a:r>
              <a:rPr lang="it-IT" sz="2400" i="1" dirty="0" err="1"/>
              <a:t>figures</a:t>
            </a:r>
            <a:r>
              <a:rPr lang="it-IT" sz="2400" dirty="0"/>
              <a:t>, 1822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0EA63FF-BFB3-AED6-ADA5-3072FD73F6A1}"/>
              </a:ext>
            </a:extLst>
          </p:cNvPr>
          <p:cNvSpPr txBox="1"/>
          <p:nvPr/>
        </p:nvSpPr>
        <p:spPr>
          <a:xfrm>
            <a:off x="1134160" y="2583344"/>
            <a:ext cx="9757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“</a:t>
            </a:r>
            <a:r>
              <a:rPr lang="it-IT" sz="2400" i="1" dirty="0"/>
              <a:t>Riflettendo attentamente sui principali vantaggi della Geometria descrittiva e del Metodo delle coordinate, sul perché questi campi della matematica offrono il carattere di una dottrina autentica nella quale i principi, poco numerosi, sono legati fra di loro in maniera necessaria e uniforme, non si tarda a riconoscere che questo è dovuto all’uso che queste materie fanno della proiezione</a:t>
            </a:r>
            <a:r>
              <a:rPr lang="it-IT" sz="2400" dirty="0"/>
              <a:t>”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E517C80-CCFE-79D7-637B-9F733618C4E1}"/>
              </a:ext>
            </a:extLst>
          </p:cNvPr>
          <p:cNvSpPr txBox="1"/>
          <p:nvPr/>
        </p:nvSpPr>
        <p:spPr>
          <a:xfrm>
            <a:off x="1219200" y="5185504"/>
            <a:ext cx="7010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Arthur </a:t>
            </a:r>
            <a:r>
              <a:rPr kumimoji="0" lang="it-IT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Cayley</a:t>
            </a: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(1821-1895):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4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geometria proiettiva è tutta la geometria,</a:t>
            </a:r>
            <a:r>
              <a:rPr kumimoji="0" lang="it-IT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1859</a:t>
            </a:r>
            <a:endParaRPr kumimoji="0" lang="it-IT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9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201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837C695-CEBA-9CA1-0823-D7942DE3B126}"/>
              </a:ext>
            </a:extLst>
          </p:cNvPr>
          <p:cNvSpPr txBox="1"/>
          <p:nvPr/>
        </p:nvSpPr>
        <p:spPr>
          <a:xfrm>
            <a:off x="3881120" y="169018"/>
            <a:ext cx="4370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Esempio </a:t>
            </a:r>
          </a:p>
          <a:p>
            <a:pPr algn="ctr"/>
            <a:r>
              <a:rPr lang="it-IT" sz="2400" b="1" dirty="0"/>
              <a:t>La geometria euclidea del piano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C0F5FDA-0D18-D2EB-1AD2-262B457CAE2D}"/>
              </a:ext>
            </a:extLst>
          </p:cNvPr>
          <p:cNvSpPr txBox="1"/>
          <p:nvPr/>
        </p:nvSpPr>
        <p:spPr>
          <a:xfrm>
            <a:off x="1178560" y="1422400"/>
            <a:ext cx="9662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- La geometria euclidea studia le proprietà delle figure che sono invarianti rispetto a rototraslazioni (</a:t>
            </a:r>
            <a:r>
              <a:rPr lang="it-IT" sz="2400" i="1" dirty="0"/>
              <a:t>nozioni euclidee</a:t>
            </a:r>
            <a:r>
              <a:rPr lang="it-IT" sz="2400" dirty="0"/>
              <a:t>) e omotetie: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29BE9CA-21F2-B5AF-1509-CBF222F29B28}"/>
              </a:ext>
            </a:extLst>
          </p:cNvPr>
          <p:cNvSpPr txBox="1"/>
          <p:nvPr/>
        </p:nvSpPr>
        <p:spPr>
          <a:xfrm>
            <a:off x="1056640" y="2550160"/>
            <a:ext cx="81676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/>
              <a:t>Omogeneità dello spazio</a:t>
            </a:r>
            <a:r>
              <a:rPr lang="it-IT" sz="2400" dirty="0"/>
              <a:t>:   indipendenza rispetto alla posizione</a:t>
            </a:r>
          </a:p>
          <a:p>
            <a:r>
              <a:rPr lang="it-IT" sz="2400" i="1" dirty="0"/>
              <a:t>Isotropia dello spazio</a:t>
            </a:r>
            <a:r>
              <a:rPr lang="it-IT" sz="2400" dirty="0"/>
              <a:t>:        indipendenza rispetto alla direzione</a:t>
            </a:r>
          </a:p>
          <a:p>
            <a:r>
              <a:rPr lang="it-IT" sz="2400" i="1" dirty="0"/>
              <a:t>Invarianza per omotetia:</a:t>
            </a:r>
            <a:r>
              <a:rPr lang="it-IT" sz="2400" dirty="0"/>
              <a:t>    indipendenza rispetto alla grandezza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2FD7B3D6-43F6-4CDA-DEFA-64D3D8D09C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826871"/>
              </p:ext>
            </p:extLst>
          </p:nvPr>
        </p:nvGraphicFramePr>
        <p:xfrm>
          <a:off x="1899919" y="4188936"/>
          <a:ext cx="3139441" cy="2043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438280" imgH="1587600" progId="PBrush">
                  <p:embed/>
                </p:oleObj>
              </mc:Choice>
              <mc:Fallback>
                <p:oleObj name="Bitmap Image" r:id="rId2" imgW="2438280" imgH="158760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99919" y="4188936"/>
                        <a:ext cx="3139441" cy="2043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uppo 9">
            <a:extLst>
              <a:ext uri="{FF2B5EF4-FFF2-40B4-BE49-F238E27FC236}">
                <a16:creationId xmlns:a16="http://schemas.microsoft.com/office/drawing/2014/main" id="{20F2856D-6F05-4977-89DA-F7C1063ED4E5}"/>
              </a:ext>
            </a:extLst>
          </p:cNvPr>
          <p:cNvGrpSpPr/>
          <p:nvPr/>
        </p:nvGrpSpPr>
        <p:grpSpPr>
          <a:xfrm>
            <a:off x="5964555" y="4586327"/>
            <a:ext cx="2965450" cy="1594525"/>
            <a:chOff x="5964555" y="4586327"/>
            <a:chExt cx="2965450" cy="1594525"/>
          </a:xfrm>
        </p:grpSpPr>
        <p:graphicFrame>
          <p:nvGraphicFramePr>
            <p:cNvPr id="8" name="Oggetto 7">
              <a:extLst>
                <a:ext uri="{FF2B5EF4-FFF2-40B4-BE49-F238E27FC236}">
                  <a16:creationId xmlns:a16="http://schemas.microsoft.com/office/drawing/2014/main" id="{608512A3-FF01-C4CF-F128-C8273EF9FEA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5562504"/>
                </p:ext>
              </p:extLst>
            </p:nvPr>
          </p:nvGraphicFramePr>
          <p:xfrm>
            <a:off x="5964555" y="4586327"/>
            <a:ext cx="2965450" cy="142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4" imgW="2965320" imgH="1422360" progId="PBrush">
                    <p:embed/>
                  </p:oleObj>
                </mc:Choice>
                <mc:Fallback>
                  <p:oleObj name="Bitmap Image" r:id="rId4" imgW="2965320" imgH="1422360" progId="PBrus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964555" y="4586327"/>
                          <a:ext cx="2965450" cy="1422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EFB95365-4454-6266-280F-3806E73501CA}"/>
                </a:ext>
              </a:extLst>
            </p:cNvPr>
            <p:cNvSpPr txBox="1"/>
            <p:nvPr/>
          </p:nvSpPr>
          <p:spPr>
            <a:xfrm>
              <a:off x="6614160" y="5811520"/>
              <a:ext cx="1691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(</a:t>
              </a:r>
              <a:r>
                <a:rPr lang="it-IT" dirty="0" err="1"/>
                <a:t>pons</a:t>
              </a:r>
              <a:r>
                <a:rPr lang="it-IT" dirty="0"/>
                <a:t> </a:t>
              </a:r>
              <a:r>
                <a:rPr lang="it-IT" dirty="0" err="1"/>
                <a:t>asinorum</a:t>
              </a:r>
              <a:r>
                <a:rPr lang="it-IT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643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FAB0897-7E17-EAD3-4023-2859ED008CD5}"/>
              </a:ext>
            </a:extLst>
          </p:cNvPr>
          <p:cNvSpPr txBox="1"/>
          <p:nvPr/>
        </p:nvSpPr>
        <p:spPr>
          <a:xfrm>
            <a:off x="4632960" y="568960"/>
            <a:ext cx="2936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Geometria proiettiva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B4137F-2016-F527-8A0F-EB3C927CE85A}"/>
              </a:ext>
            </a:extLst>
          </p:cNvPr>
          <p:cNvSpPr txBox="1"/>
          <p:nvPr/>
        </p:nvSpPr>
        <p:spPr>
          <a:xfrm>
            <a:off x="1310640" y="1235054"/>
            <a:ext cx="9631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- La geometria proiettiva studia le proprietà delle figure (</a:t>
            </a:r>
            <a:r>
              <a:rPr lang="it-IT" sz="2400" i="1" dirty="0"/>
              <a:t>nozioni proiettive</a:t>
            </a:r>
            <a:r>
              <a:rPr lang="it-IT" sz="2400" dirty="0"/>
              <a:t>) che sono invarianti rispetto alle trasformazioni del piano in sé (</a:t>
            </a:r>
            <a:r>
              <a:rPr lang="it-IT" sz="2400" i="1" dirty="0"/>
              <a:t>proiettività</a:t>
            </a:r>
            <a:r>
              <a:rPr lang="it-IT" sz="2400" dirty="0"/>
              <a:t>)  che trasformano rette in rette.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122DA3F-A502-E3F0-EABB-F1702A3E2EA8}"/>
              </a:ext>
            </a:extLst>
          </p:cNvPr>
          <p:cNvSpPr txBox="1"/>
          <p:nvPr/>
        </p:nvSpPr>
        <p:spPr>
          <a:xfrm>
            <a:off x="944880" y="2639812"/>
            <a:ext cx="460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- Esempio: essere una circonferenza non è una nozione proiettiva</a:t>
            </a:r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3B615DD5-42A0-D950-06FC-997423F061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654993"/>
              </p:ext>
            </p:extLst>
          </p:nvPr>
        </p:nvGraphicFramePr>
        <p:xfrm>
          <a:off x="7447915" y="2937193"/>
          <a:ext cx="27622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762280" imgH="1447920" progId="PBrush">
                  <p:embed/>
                </p:oleObj>
              </mc:Choice>
              <mc:Fallback>
                <p:oleObj name="Bitmap Image" r:id="rId2" imgW="2762280" imgH="144792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47915" y="2937193"/>
                        <a:ext cx="2762250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C866DF9B-A2D6-78C1-4C4B-62ABEA6A7C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678413"/>
              </p:ext>
            </p:extLst>
          </p:nvPr>
        </p:nvGraphicFramePr>
        <p:xfrm>
          <a:off x="6903720" y="2480628"/>
          <a:ext cx="3505200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3505320" imgH="3600360" progId="PBrush">
                  <p:embed/>
                </p:oleObj>
              </mc:Choice>
              <mc:Fallback>
                <p:oleObj name="Bitmap Image" r:id="rId4" imgW="3505320" imgH="36003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03720" y="2480628"/>
                        <a:ext cx="3505200" cy="360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6EEB5700-072B-25F4-22F0-73887F7BD0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264684"/>
              </p:ext>
            </p:extLst>
          </p:nvPr>
        </p:nvGraphicFramePr>
        <p:xfrm>
          <a:off x="7158038" y="2845753"/>
          <a:ext cx="3225800" cy="313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3225960" imgH="3130560" progId="PBrush">
                  <p:embed/>
                </p:oleObj>
              </mc:Choice>
              <mc:Fallback>
                <p:oleObj name="Bitmap Image" r:id="rId6" imgW="3225960" imgH="31305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58038" y="2845753"/>
                        <a:ext cx="3225800" cy="313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8">
            <a:extLst>
              <a:ext uri="{FF2B5EF4-FFF2-40B4-BE49-F238E27FC236}">
                <a16:creationId xmlns:a16="http://schemas.microsoft.com/office/drawing/2014/main" id="{B44C0699-EC4D-AD83-BCBF-7378CE43ABE0}"/>
              </a:ext>
            </a:extLst>
          </p:cNvPr>
          <p:cNvSpPr/>
          <p:nvPr/>
        </p:nvSpPr>
        <p:spPr>
          <a:xfrm>
            <a:off x="8138160" y="2435383"/>
            <a:ext cx="853440" cy="501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4FB37721-8362-2F5C-926E-CF778606569A}"/>
              </a:ext>
            </a:extLst>
          </p:cNvPr>
          <p:cNvGrpSpPr/>
          <p:nvPr/>
        </p:nvGrpSpPr>
        <p:grpSpPr>
          <a:xfrm>
            <a:off x="783590" y="3822453"/>
            <a:ext cx="6228080" cy="2964110"/>
            <a:chOff x="783590" y="3822453"/>
            <a:chExt cx="6228080" cy="2964110"/>
          </a:xfrm>
        </p:grpSpPr>
        <p:graphicFrame>
          <p:nvGraphicFramePr>
            <p:cNvPr id="19" name="Oggetto 18">
              <a:extLst>
                <a:ext uri="{FF2B5EF4-FFF2-40B4-BE49-F238E27FC236}">
                  <a16:creationId xmlns:a16="http://schemas.microsoft.com/office/drawing/2014/main" id="{78F12E37-1A1B-3D77-0508-65DC023E81C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1458754"/>
                </p:ext>
              </p:extLst>
            </p:nvPr>
          </p:nvGraphicFramePr>
          <p:xfrm>
            <a:off x="4001770" y="4538663"/>
            <a:ext cx="3009900" cy="2247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8" imgW="3009960" imgH="2247840" progId="PBrush">
                    <p:embed/>
                  </p:oleObj>
                </mc:Choice>
                <mc:Fallback>
                  <p:oleObj name="Bitmap Image" r:id="rId8" imgW="3009960" imgH="2247840" progId="PBrus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001770" y="4538663"/>
                          <a:ext cx="3009900" cy="2247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ggetto 10">
              <a:extLst>
                <a:ext uri="{FF2B5EF4-FFF2-40B4-BE49-F238E27FC236}">
                  <a16:creationId xmlns:a16="http://schemas.microsoft.com/office/drawing/2014/main" id="{DC151A0A-36A7-96D2-A3F9-CD93395223D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900387"/>
                </p:ext>
              </p:extLst>
            </p:nvPr>
          </p:nvGraphicFramePr>
          <p:xfrm>
            <a:off x="783590" y="5124892"/>
            <a:ext cx="3187700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10" imgW="3187800" imgH="647640" progId="PBrush">
                    <p:embed/>
                  </p:oleObj>
                </mc:Choice>
                <mc:Fallback>
                  <p:oleObj name="Bitmap Image" r:id="rId10" imgW="3187800" imgH="647640" progId="PBrus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83590" y="5124892"/>
                          <a:ext cx="3187700" cy="647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A21FBEC2-A3B7-80B6-4ED7-E5DA2BF397F1}"/>
                </a:ext>
              </a:extLst>
            </p:cNvPr>
            <p:cNvSpPr txBox="1"/>
            <p:nvPr/>
          </p:nvSpPr>
          <p:spPr>
            <a:xfrm>
              <a:off x="944880" y="3822453"/>
              <a:ext cx="443422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/>
                <a:t>- Le nozioni proiettive riguardano:</a:t>
              </a:r>
            </a:p>
            <a:p>
              <a:r>
                <a:rPr lang="it-IT" sz="2400" dirty="0"/>
                <a:t>l’allineamento di tre punti,</a:t>
              </a:r>
            </a:p>
            <a:p>
              <a:r>
                <a:rPr lang="it-IT" sz="2400" dirty="0"/>
                <a:t>la convergenza di tre rette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098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3D8C5D7D-37E4-1149-2887-0A7F9E2E2141}"/>
              </a:ext>
            </a:extLst>
          </p:cNvPr>
          <p:cNvGrpSpPr/>
          <p:nvPr/>
        </p:nvGrpSpPr>
        <p:grpSpPr>
          <a:xfrm>
            <a:off x="1310985" y="550327"/>
            <a:ext cx="10290401" cy="4001076"/>
            <a:chOff x="-659329" y="121591"/>
            <a:chExt cx="10290401" cy="4001076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D948B412-5ECC-4505-6971-AF0F70831912}"/>
                </a:ext>
              </a:extLst>
            </p:cNvPr>
            <p:cNvSpPr txBox="1"/>
            <p:nvPr/>
          </p:nvSpPr>
          <p:spPr>
            <a:xfrm>
              <a:off x="-659329" y="819780"/>
              <a:ext cx="450942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 err="1"/>
                <a:t>Girard</a:t>
              </a:r>
              <a:r>
                <a:rPr lang="it-IT" sz="2400" dirty="0"/>
                <a:t> Desargues (1591-1661)</a:t>
              </a:r>
            </a:p>
            <a:p>
              <a:r>
                <a:rPr lang="it-IT" sz="2400" i="1" dirty="0" err="1"/>
                <a:t>Brouillon</a:t>
              </a:r>
              <a:r>
                <a:rPr lang="it-IT" sz="2400" i="1" dirty="0"/>
                <a:t>-project d’une </a:t>
              </a:r>
              <a:r>
                <a:rPr lang="it-IT" sz="2400" i="1" dirty="0" err="1"/>
                <a:t>atteinte</a:t>
              </a:r>
              <a:r>
                <a:rPr lang="it-IT" sz="2400" i="1" dirty="0"/>
                <a:t> </a:t>
              </a:r>
              <a:r>
                <a:rPr lang="it-IT" sz="2400" i="1" dirty="0" err="1"/>
                <a:t>aux</a:t>
              </a:r>
              <a:r>
                <a:rPr lang="it-IT" sz="2400" i="1" dirty="0"/>
                <a:t> </a:t>
              </a:r>
              <a:r>
                <a:rPr lang="it-IT" sz="2400" i="1" dirty="0" err="1"/>
                <a:t>evenemens</a:t>
              </a:r>
              <a:r>
                <a:rPr lang="it-IT" sz="2400" i="1" dirty="0"/>
                <a:t> de </a:t>
              </a:r>
              <a:r>
                <a:rPr lang="it-IT" sz="2400" i="1" dirty="0" err="1"/>
                <a:t>rencontres</a:t>
              </a:r>
              <a:r>
                <a:rPr lang="it-IT" sz="2400" i="1" dirty="0"/>
                <a:t> </a:t>
              </a:r>
              <a:r>
                <a:rPr lang="it-IT" sz="2400" i="1" dirty="0" err="1"/>
                <a:t>du</a:t>
              </a:r>
              <a:r>
                <a:rPr lang="it-IT" sz="2400" i="1" dirty="0"/>
                <a:t> </a:t>
              </a:r>
              <a:r>
                <a:rPr lang="it-IT" sz="2400" i="1" dirty="0" err="1"/>
                <a:t>cone</a:t>
              </a:r>
              <a:r>
                <a:rPr lang="it-IT" sz="2400" i="1" dirty="0"/>
                <a:t> </a:t>
              </a:r>
              <a:r>
                <a:rPr lang="it-IT" sz="2400" i="1" dirty="0" err="1"/>
                <a:t>avec</a:t>
              </a:r>
              <a:r>
                <a:rPr lang="it-IT" sz="2400" i="1" dirty="0"/>
                <a:t> un plan</a:t>
              </a:r>
              <a:r>
                <a:rPr lang="it-IT" sz="2400" dirty="0"/>
                <a:t>, 1639</a:t>
              </a:r>
            </a:p>
          </p:txBody>
        </p:sp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D79E8C75-FA19-32DA-F43B-561C73EEA8A4}"/>
                </a:ext>
              </a:extLst>
            </p:cNvPr>
            <p:cNvGrpSpPr/>
            <p:nvPr/>
          </p:nvGrpSpPr>
          <p:grpSpPr>
            <a:xfrm>
              <a:off x="4860031" y="121591"/>
              <a:ext cx="4771041" cy="4001076"/>
              <a:chOff x="4860031" y="121591"/>
              <a:chExt cx="4771041" cy="4001076"/>
            </a:xfrm>
          </p:grpSpPr>
          <p:pic>
            <p:nvPicPr>
              <p:cNvPr id="5" name="Picture 2">
                <a:extLst>
                  <a:ext uri="{FF2B5EF4-FFF2-40B4-BE49-F238E27FC236}">
                    <a16:creationId xmlns:a16="http://schemas.microsoft.com/office/drawing/2014/main" id="{05F224F4-16B5-626D-1C1D-6A617AE7E1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860031" y="121591"/>
                <a:ext cx="4771041" cy="3730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4E8F8F0A-FF6A-D467-7957-8E09D49C88F2}"/>
                  </a:ext>
                </a:extLst>
              </p:cNvPr>
              <p:cNvSpPr txBox="1"/>
              <p:nvPr/>
            </p:nvSpPr>
            <p:spPr>
              <a:xfrm>
                <a:off x="4860031" y="3661002"/>
                <a:ext cx="41508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i="1" dirty="0"/>
                  <a:t>Teorema dei triangoli omologici</a:t>
                </a:r>
              </a:p>
            </p:txBody>
          </p:sp>
        </p:grp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FB3ADD9-B880-4AB2-1FAD-D5FE177F8510}"/>
              </a:ext>
            </a:extLst>
          </p:cNvPr>
          <p:cNvSpPr txBox="1"/>
          <p:nvPr/>
        </p:nvSpPr>
        <p:spPr>
          <a:xfrm>
            <a:off x="4704080" y="365661"/>
            <a:ext cx="2776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Proprietà proiettive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5656A73E-6250-9A22-49D9-A941B16B8F1F}"/>
              </a:ext>
            </a:extLst>
          </p:cNvPr>
          <p:cNvGrpSpPr/>
          <p:nvPr/>
        </p:nvGrpSpPr>
        <p:grpSpPr>
          <a:xfrm>
            <a:off x="-103855" y="3443782"/>
            <a:ext cx="12671775" cy="3086100"/>
            <a:chOff x="-103855" y="3443782"/>
            <a:chExt cx="12671775" cy="3086100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8E106687-DC66-3105-3616-957FF61BDB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03855" y="3443782"/>
              <a:ext cx="6934200" cy="308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91A0593D-7A92-4D2D-0A48-F154DD04D508}"/>
                </a:ext>
              </a:extLst>
            </p:cNvPr>
            <p:cNvGrpSpPr/>
            <p:nvPr/>
          </p:nvGrpSpPr>
          <p:grpSpPr>
            <a:xfrm>
              <a:off x="5800090" y="5174922"/>
              <a:ext cx="6767830" cy="1129695"/>
              <a:chOff x="591240" y="4037002"/>
              <a:chExt cx="6767830" cy="1129695"/>
            </a:xfrm>
          </p:grpSpPr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462F2F37-4CB2-07A3-2995-2BA52C0E07AF}"/>
                  </a:ext>
                </a:extLst>
              </p:cNvPr>
              <p:cNvSpPr txBox="1"/>
              <p:nvPr/>
            </p:nvSpPr>
            <p:spPr>
              <a:xfrm>
                <a:off x="611560" y="4037002"/>
                <a:ext cx="674751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/>
                  <a:t>Blaise Pascal (1623-1664): </a:t>
                </a:r>
              </a:p>
              <a:p>
                <a:r>
                  <a:rPr lang="it-IT" sz="2400" i="1" dirty="0"/>
                  <a:t>Teorema dell’esagono </a:t>
                </a:r>
              </a:p>
            </p:txBody>
          </p:sp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1C096B3C-72C0-DBD6-BF43-5199FB67015B}"/>
                  </a:ext>
                </a:extLst>
              </p:cNvPr>
              <p:cNvSpPr txBox="1"/>
              <p:nvPr/>
            </p:nvSpPr>
            <p:spPr>
              <a:xfrm>
                <a:off x="591240" y="4705032"/>
                <a:ext cx="46748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/>
                  <a:t>(</a:t>
                </a:r>
                <a:r>
                  <a:rPr lang="it-IT" sz="2400" i="1" dirty="0" err="1"/>
                  <a:t>Misterium</a:t>
                </a:r>
                <a:r>
                  <a:rPr lang="it-IT" sz="2400" i="1" dirty="0"/>
                  <a:t> </a:t>
                </a:r>
                <a:r>
                  <a:rPr lang="it-IT" sz="2400" i="1" dirty="0" err="1"/>
                  <a:t>hexagrammaticum</a:t>
                </a:r>
                <a:r>
                  <a:rPr lang="it-IT" sz="2400" dirty="0"/>
                  <a:t>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863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54CE2845-9557-83E7-37C4-06D6A0B52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646" y="1142214"/>
            <a:ext cx="6477000" cy="287655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7D598CD-4C6C-BFA4-2A4B-64AB85E55AB5}"/>
              </a:ext>
            </a:extLst>
          </p:cNvPr>
          <p:cNvSpPr txBox="1"/>
          <p:nvPr/>
        </p:nvSpPr>
        <p:spPr>
          <a:xfrm>
            <a:off x="1589314" y="555171"/>
            <a:ext cx="4118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Pappo di Alessandria, IV secolo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AFC578A1-C42B-EF86-BAFF-9380393FD99E}"/>
              </a:ext>
            </a:extLst>
          </p:cNvPr>
          <p:cNvCxnSpPr>
            <a:cxnSpLocks/>
          </p:cNvCxnSpPr>
          <p:nvPr/>
        </p:nvCxnSpPr>
        <p:spPr>
          <a:xfrm>
            <a:off x="2242457" y="2841171"/>
            <a:ext cx="4288972" cy="2394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4ABE2293-83B9-A4F4-B213-BD9684449062}"/>
              </a:ext>
            </a:extLst>
          </p:cNvPr>
          <p:cNvGrpSpPr/>
          <p:nvPr/>
        </p:nvGrpSpPr>
        <p:grpSpPr>
          <a:xfrm>
            <a:off x="1589314" y="3756837"/>
            <a:ext cx="9895947" cy="2876550"/>
            <a:chOff x="1589314" y="3756837"/>
            <a:chExt cx="9895947" cy="2876550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9AB7617D-B8F6-BBDA-F101-C2F9E73246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27611" y="3756837"/>
              <a:ext cx="4057650" cy="287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8E343998-2762-406B-4C31-CE8BE6170FC5}"/>
                </a:ext>
              </a:extLst>
            </p:cNvPr>
            <p:cNvSpPr txBox="1"/>
            <p:nvPr/>
          </p:nvSpPr>
          <p:spPr>
            <a:xfrm>
              <a:off x="1589314" y="4779614"/>
              <a:ext cx="351025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/>
                <a:t>Teorema di Pappo – Pascal</a:t>
              </a:r>
            </a:p>
            <a:p>
              <a:pPr algn="ctr"/>
              <a:r>
                <a:rPr lang="it-IT" sz="2400" dirty="0"/>
                <a:t>(XVII secolo)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273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FC10CDD-B7E9-5BBF-9B78-4F1CA2507BE7}"/>
              </a:ext>
            </a:extLst>
          </p:cNvPr>
          <p:cNvSpPr txBox="1"/>
          <p:nvPr/>
        </p:nvSpPr>
        <p:spPr>
          <a:xfrm>
            <a:off x="955040" y="1176383"/>
            <a:ext cx="7332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- Perché la geometria proiettiva è legata alla prospettiva ?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34D566E-8149-88CE-7BCD-435DC9E466B2}"/>
              </a:ext>
            </a:extLst>
          </p:cNvPr>
          <p:cNvSpPr txBox="1"/>
          <p:nvPr/>
        </p:nvSpPr>
        <p:spPr>
          <a:xfrm>
            <a:off x="955040" y="1721505"/>
            <a:ext cx="9611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- Una proiettività è la trasformazione che si ottiene applicando successivamente un numero finito di proiezioni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6C26276-3A28-D2C4-862C-12678DC52A8F}"/>
              </a:ext>
            </a:extLst>
          </p:cNvPr>
          <p:cNvSpPr txBox="1"/>
          <p:nvPr/>
        </p:nvSpPr>
        <p:spPr>
          <a:xfrm>
            <a:off x="4815840" y="476874"/>
            <a:ext cx="2554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Il piano proiettivo</a:t>
            </a:r>
          </a:p>
        </p:txBody>
      </p:sp>
      <p:graphicFrame>
        <p:nvGraphicFramePr>
          <p:cNvPr id="3" name="Oggetto 2">
            <a:extLst>
              <a:ext uri="{FF2B5EF4-FFF2-40B4-BE49-F238E27FC236}">
                <a16:creationId xmlns:a16="http://schemas.microsoft.com/office/drawing/2014/main" id="{CC9356D7-B14F-2AA9-A63D-F4B8CCC967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011705"/>
              </p:ext>
            </p:extLst>
          </p:nvPr>
        </p:nvGraphicFramePr>
        <p:xfrm>
          <a:off x="1877716" y="2882147"/>
          <a:ext cx="393700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936960" imgH="3664080" progId="PBrush">
                  <p:embed/>
                </p:oleObj>
              </mc:Choice>
              <mc:Fallback>
                <p:oleObj name="Bitmap Image" r:id="rId2" imgW="3936960" imgH="366408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77716" y="2882147"/>
                        <a:ext cx="3937000" cy="366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13D49DB6-69D9-8E32-FBD0-5586A7C0E0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718066"/>
              </p:ext>
            </p:extLst>
          </p:nvPr>
        </p:nvGraphicFramePr>
        <p:xfrm>
          <a:off x="6377286" y="2844047"/>
          <a:ext cx="3879850" cy="370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3879720" imgH="3701880" progId="PBrush">
                  <p:embed/>
                </p:oleObj>
              </mc:Choice>
              <mc:Fallback>
                <p:oleObj name="Bitmap Image" r:id="rId4" imgW="3879720" imgH="370188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77286" y="2844047"/>
                        <a:ext cx="3879850" cy="370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455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098077A-97CA-A8D2-98F9-45909AC39A74}"/>
              </a:ext>
            </a:extLst>
          </p:cNvPr>
          <p:cNvSpPr txBox="1"/>
          <p:nvPr/>
        </p:nvSpPr>
        <p:spPr>
          <a:xfrm>
            <a:off x="1140768" y="300008"/>
            <a:ext cx="9923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Marco Vitruvio Pollone (I sec.):</a:t>
            </a:r>
          </a:p>
          <a:p>
            <a:r>
              <a:rPr lang="it-IT" sz="2400" dirty="0"/>
              <a:t>“</a:t>
            </a:r>
            <a:r>
              <a:rPr lang="it-IT" sz="2400" i="1" dirty="0"/>
              <a:t>La vista non dà sempre un’esatta interpretazione della realtà, anzi, spesso induce a giudicare in modo errato. Nelle scene dipinte, ad esempio, ci sembra di vedere colonne che avanzano, mensole che sporgono, figure scolpite a rilievo, mentre il quadro è senza dubbio perfettamente piano …</a:t>
            </a:r>
            <a:r>
              <a:rPr lang="it-IT" sz="2400" dirty="0"/>
              <a:t>”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F67139FD-DDD3-218F-4544-DB4AAC81F1FC}"/>
              </a:ext>
            </a:extLst>
          </p:cNvPr>
          <p:cNvGrpSpPr/>
          <p:nvPr/>
        </p:nvGrpSpPr>
        <p:grpSpPr>
          <a:xfrm>
            <a:off x="988368" y="2673320"/>
            <a:ext cx="10230752" cy="3416320"/>
            <a:chOff x="683568" y="2724120"/>
            <a:chExt cx="10230752" cy="3416320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91D30827-6524-9459-39B7-2E1509C7D94D}"/>
                </a:ext>
              </a:extLst>
            </p:cNvPr>
            <p:cNvSpPr txBox="1"/>
            <p:nvPr/>
          </p:nvSpPr>
          <p:spPr>
            <a:xfrm>
              <a:off x="683568" y="2724120"/>
              <a:ext cx="572828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/>
                <a:t>Tito Lucrezio Caro (I sec.): </a:t>
              </a:r>
            </a:p>
            <a:p>
              <a:r>
                <a:rPr lang="it-IT" sz="2400" dirty="0"/>
                <a:t>“</a:t>
              </a:r>
              <a:r>
                <a:rPr lang="it-IT" sz="2400" i="1" dirty="0"/>
                <a:t>Un portico, benché sia tracciato uniforme e stia da un capo all’altro sorretto da colonne uguali, tuttavia, se viene guardato da un’estremità per tutta la sua lunghezza, a poco a poco si contrae nel vertice di un cono angusto, congiungendo il tetto al suolo e tutto il lato destro al sinistro, finché si unisce nell’oscura punta di un cono</a:t>
              </a:r>
              <a:r>
                <a:rPr lang="it-IT" sz="2400" dirty="0"/>
                <a:t>”</a:t>
              </a:r>
            </a:p>
          </p:txBody>
        </p: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71453DA9-D960-602C-CADC-7D69153E23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37729" y="2982848"/>
              <a:ext cx="3976591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2657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BF13EF35-B0D4-394D-43F4-1E5AA130BDF9}"/>
              </a:ext>
            </a:extLst>
          </p:cNvPr>
          <p:cNvGrpSpPr/>
          <p:nvPr/>
        </p:nvGrpSpPr>
        <p:grpSpPr>
          <a:xfrm>
            <a:off x="1589126" y="1987917"/>
            <a:ext cx="4293163" cy="2714208"/>
            <a:chOff x="688545" y="417743"/>
            <a:chExt cx="4323533" cy="2669367"/>
          </a:xfrm>
        </p:grpSpPr>
        <p:pic>
          <p:nvPicPr>
            <p:cNvPr id="3" name="Picture 1">
              <a:extLst>
                <a:ext uri="{FF2B5EF4-FFF2-40B4-BE49-F238E27FC236}">
                  <a16:creationId xmlns:a16="http://schemas.microsoft.com/office/drawing/2014/main" id="{0833D252-3132-60C6-9497-E86D36BC98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764704"/>
              <a:ext cx="3288080" cy="2322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1CB6B60D-7254-27B8-9725-CC96FFE88E4B}"/>
                </a:ext>
              </a:extLst>
            </p:cNvPr>
            <p:cNvSpPr txBox="1"/>
            <p:nvPr/>
          </p:nvSpPr>
          <p:spPr>
            <a:xfrm>
              <a:off x="688545" y="417743"/>
              <a:ext cx="4323533" cy="4540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/>
                <a:t>Filippo Brunelleschi (1377-1446)</a:t>
              </a:r>
              <a:endParaRPr lang="it-IT" dirty="0"/>
            </a:p>
          </p:txBody>
        </p:sp>
      </p:grp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76385DE-9F90-4FAD-5BB9-C837DA7443D2}"/>
              </a:ext>
            </a:extLst>
          </p:cNvPr>
          <p:cNvSpPr txBox="1"/>
          <p:nvPr/>
        </p:nvSpPr>
        <p:spPr>
          <a:xfrm>
            <a:off x="2846863" y="239440"/>
            <a:ext cx="648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La costruzione legittima</a:t>
            </a: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B6324F14-C12E-5084-EB59-B56E92F268DB}"/>
              </a:ext>
            </a:extLst>
          </p:cNvPr>
          <p:cNvGrpSpPr/>
          <p:nvPr/>
        </p:nvGrpSpPr>
        <p:grpSpPr>
          <a:xfrm>
            <a:off x="7234331" y="903853"/>
            <a:ext cx="3343275" cy="5931649"/>
            <a:chOff x="5225555" y="836712"/>
            <a:chExt cx="3343275" cy="5931649"/>
          </a:xfrm>
        </p:grpSpPr>
        <p:pic>
          <p:nvPicPr>
            <p:cNvPr id="18" name="Picture 6" descr="Image result for Masaccio trinità">
              <a:extLst>
                <a:ext uri="{FF2B5EF4-FFF2-40B4-BE49-F238E27FC236}">
                  <a16:creationId xmlns:a16="http://schemas.microsoft.com/office/drawing/2014/main" id="{EAEC5939-2BA8-6D27-B774-7A357148C5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25555" y="836712"/>
              <a:ext cx="3343275" cy="4705351"/>
            </a:xfrm>
            <a:prstGeom prst="rect">
              <a:avLst/>
            </a:prstGeom>
            <a:noFill/>
          </p:spPr>
        </p:pic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921CEA1-196B-B2BE-63ED-0975B9D9391E}"/>
                </a:ext>
              </a:extLst>
            </p:cNvPr>
            <p:cNvSpPr txBox="1"/>
            <p:nvPr/>
          </p:nvSpPr>
          <p:spPr>
            <a:xfrm>
              <a:off x="5484606" y="5568032"/>
              <a:ext cx="297870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/>
                <a:t>Masaccio (1401-1428)</a:t>
              </a:r>
            </a:p>
            <a:p>
              <a:pPr algn="ctr"/>
              <a:r>
                <a:rPr lang="it-IT" sz="2400" i="1" dirty="0"/>
                <a:t>Trinità</a:t>
              </a:r>
              <a:r>
                <a:rPr lang="it-IT" sz="2400" dirty="0"/>
                <a:t>, 1427</a:t>
              </a:r>
            </a:p>
            <a:p>
              <a:pPr algn="ctr"/>
              <a:r>
                <a:rPr lang="it-IT" sz="2400" b="0" i="0" dirty="0">
                  <a:solidFill>
                    <a:srgbClr val="202122"/>
                  </a:solidFill>
                  <a:effectLst/>
                </a:rPr>
                <a:t>(317 x 667 cm)</a:t>
              </a:r>
              <a:endParaRPr lang="it-IT" sz="2400" dirty="0"/>
            </a:p>
          </p:txBody>
        </p:sp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EB50ED6F-760B-EF6B-233A-DD807C2967E3}"/>
              </a:ext>
            </a:extLst>
          </p:cNvPr>
          <p:cNvGrpSpPr/>
          <p:nvPr/>
        </p:nvGrpSpPr>
        <p:grpSpPr>
          <a:xfrm>
            <a:off x="8139067" y="1915909"/>
            <a:ext cx="1584176" cy="3888432"/>
            <a:chOff x="4139952" y="1484784"/>
            <a:chExt cx="1584176" cy="3888432"/>
          </a:xfrm>
        </p:grpSpPr>
        <p:cxnSp>
          <p:nvCxnSpPr>
            <p:cNvPr id="21" name="Connettore 1 12">
              <a:extLst>
                <a:ext uri="{FF2B5EF4-FFF2-40B4-BE49-F238E27FC236}">
                  <a16:creationId xmlns:a16="http://schemas.microsoft.com/office/drawing/2014/main" id="{7228832C-2569-8097-8FF9-9F7BAF458EB8}"/>
                </a:ext>
              </a:extLst>
            </p:cNvPr>
            <p:cNvCxnSpPr/>
            <p:nvPr/>
          </p:nvCxnSpPr>
          <p:spPr>
            <a:xfrm>
              <a:off x="4139952" y="2564904"/>
              <a:ext cx="792088" cy="280831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13">
              <a:extLst>
                <a:ext uri="{FF2B5EF4-FFF2-40B4-BE49-F238E27FC236}">
                  <a16:creationId xmlns:a16="http://schemas.microsoft.com/office/drawing/2014/main" id="{9B7B10B7-E97A-73EE-EE0E-38A7670F7C9F}"/>
                </a:ext>
              </a:extLst>
            </p:cNvPr>
            <p:cNvCxnSpPr/>
            <p:nvPr/>
          </p:nvCxnSpPr>
          <p:spPr>
            <a:xfrm flipH="1">
              <a:off x="5004048" y="2636912"/>
              <a:ext cx="720080" cy="273630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16">
              <a:extLst>
                <a:ext uri="{FF2B5EF4-FFF2-40B4-BE49-F238E27FC236}">
                  <a16:creationId xmlns:a16="http://schemas.microsoft.com/office/drawing/2014/main" id="{6D68DD64-AB6B-DAB4-592C-FEF853929DC0}"/>
                </a:ext>
              </a:extLst>
            </p:cNvPr>
            <p:cNvCxnSpPr/>
            <p:nvPr/>
          </p:nvCxnSpPr>
          <p:spPr>
            <a:xfrm>
              <a:off x="4167716" y="1844824"/>
              <a:ext cx="792088" cy="352839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0">
              <a:extLst>
                <a:ext uri="{FF2B5EF4-FFF2-40B4-BE49-F238E27FC236}">
                  <a16:creationId xmlns:a16="http://schemas.microsoft.com/office/drawing/2014/main" id="{44FEF1D9-A182-52C2-211C-F2348B3C0901}"/>
                </a:ext>
              </a:extLst>
            </p:cNvPr>
            <p:cNvCxnSpPr/>
            <p:nvPr/>
          </p:nvCxnSpPr>
          <p:spPr>
            <a:xfrm flipH="1">
              <a:off x="5004048" y="1844824"/>
              <a:ext cx="648072" cy="352839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5">
              <a:extLst>
                <a:ext uri="{FF2B5EF4-FFF2-40B4-BE49-F238E27FC236}">
                  <a16:creationId xmlns:a16="http://schemas.microsoft.com/office/drawing/2014/main" id="{79FFDE98-095A-7D32-E17A-99264D70ABB5}"/>
                </a:ext>
              </a:extLst>
            </p:cNvPr>
            <p:cNvCxnSpPr/>
            <p:nvPr/>
          </p:nvCxnSpPr>
          <p:spPr>
            <a:xfrm>
              <a:off x="4499992" y="1556792"/>
              <a:ext cx="432048" cy="374441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8">
              <a:extLst>
                <a:ext uri="{FF2B5EF4-FFF2-40B4-BE49-F238E27FC236}">
                  <a16:creationId xmlns:a16="http://schemas.microsoft.com/office/drawing/2014/main" id="{9FFA0FDA-3E7A-A46A-990B-F50D44D721A9}"/>
                </a:ext>
              </a:extLst>
            </p:cNvPr>
            <p:cNvCxnSpPr/>
            <p:nvPr/>
          </p:nvCxnSpPr>
          <p:spPr>
            <a:xfrm flipH="1">
              <a:off x="5004048" y="1628800"/>
              <a:ext cx="288032" cy="36724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31">
              <a:extLst>
                <a:ext uri="{FF2B5EF4-FFF2-40B4-BE49-F238E27FC236}">
                  <a16:creationId xmlns:a16="http://schemas.microsoft.com/office/drawing/2014/main" id="{68AC61C9-BDBC-930C-5D93-E9F6658269BA}"/>
                </a:ext>
              </a:extLst>
            </p:cNvPr>
            <p:cNvCxnSpPr/>
            <p:nvPr/>
          </p:nvCxnSpPr>
          <p:spPr>
            <a:xfrm>
              <a:off x="4910268" y="1484784"/>
              <a:ext cx="72008" cy="388843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750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1034</Words>
  <Application>Microsoft Office PowerPoint</Application>
  <PresentationFormat>Widescreen</PresentationFormat>
  <Paragraphs>103</Paragraphs>
  <Slides>24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9" baseType="lpstr">
      <vt:lpstr>Arial</vt:lpstr>
      <vt:lpstr>Cambria Math</vt:lpstr>
      <vt:lpstr>Times New Roman</vt:lpstr>
      <vt:lpstr>Tema di Office</vt:lpstr>
      <vt:lpstr>Bitmap Image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Renato Betti</dc:creator>
  <cp:lastModifiedBy>Renato Betti</cp:lastModifiedBy>
  <cp:revision>9</cp:revision>
  <dcterms:created xsi:type="dcterms:W3CDTF">2022-11-19T14:56:19Z</dcterms:created>
  <dcterms:modified xsi:type="dcterms:W3CDTF">2022-11-24T17:33:02Z</dcterms:modified>
</cp:coreProperties>
</file>