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99" r:id="rId5"/>
    <p:sldMasterId id="2147483726" r:id="rId6"/>
  </p:sldMasterIdLst>
  <p:notesMasterIdLst>
    <p:notesMasterId r:id="rId23"/>
  </p:notesMasterIdLst>
  <p:sldIdLst>
    <p:sldId id="256" r:id="rId7"/>
    <p:sldId id="479" r:id="rId8"/>
    <p:sldId id="369" r:id="rId9"/>
    <p:sldId id="477" r:id="rId10"/>
    <p:sldId id="480" r:id="rId11"/>
    <p:sldId id="481" r:id="rId12"/>
    <p:sldId id="482" r:id="rId13"/>
    <p:sldId id="483" r:id="rId14"/>
    <p:sldId id="484" r:id="rId15"/>
    <p:sldId id="485" r:id="rId16"/>
    <p:sldId id="486" r:id="rId17"/>
    <p:sldId id="489" r:id="rId18"/>
    <p:sldId id="490" r:id="rId19"/>
    <p:sldId id="491" r:id="rId20"/>
    <p:sldId id="492" r:id="rId21"/>
    <p:sldId id="501" r:id="rId2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51D0B-C661-4128-9EE5-6878746EF7D7}" type="datetimeFigureOut">
              <a:rPr lang="it-IT" smtClean="0"/>
              <a:t>27/08/2020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9ED75-4BAA-477D-A1AF-0455DDA495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3685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F7529-4E1B-422B-915A-3A720166BF13}" type="datetimeFigureOut">
              <a:rPr lang="it-IT" smtClean="0"/>
              <a:t>27/08/2020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7CE07-5576-4058-B2A2-CF6912D82D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1103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F7529-4E1B-422B-915A-3A720166BF13}" type="datetimeFigureOut">
              <a:rPr lang="it-IT" smtClean="0"/>
              <a:t>27/08/2020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7CE07-5576-4058-B2A2-CF6912D82D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9687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F7529-4E1B-422B-915A-3A720166BF13}" type="datetimeFigureOut">
              <a:rPr lang="it-IT" smtClean="0"/>
              <a:t>27/08/2020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7CE07-5576-4058-B2A2-CF6912D82D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1076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1488018" y="188913"/>
            <a:ext cx="9215967" cy="11430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it-IT" sz="4400">
              <a:latin typeface="Arial" charset="0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it-IT" sz="3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4404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1488018" y="188913"/>
            <a:ext cx="9215967" cy="11430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it-IT" sz="4400">
              <a:latin typeface="Arial" charset="0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it-IT" sz="3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8029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/>
        </p:nvSpPr>
        <p:spPr bwMode="auto">
          <a:xfrm>
            <a:off x="1488018" y="188913"/>
            <a:ext cx="9215967" cy="11430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it-IT" sz="4400">
              <a:latin typeface="Arial" charset="0"/>
            </a:endParaRPr>
          </a:p>
        </p:txBody>
      </p:sp>
      <p:sp>
        <p:nvSpPr>
          <p:cNvPr id="3" name="Rectangle 3"/>
          <p:cNvSpPr>
            <a:spLocks noGrp="1"/>
          </p:cNvSpPr>
          <p:nvPr/>
        </p:nvSpPr>
        <p:spPr bwMode="auto"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it-IT" sz="3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254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3A3D1-EA69-4EB4-8554-5F4DD076986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1682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84435-CB61-46C3-921B-3A1A029A501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72581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5" y="4406902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6141D-9D75-47DF-9B14-57E58F90688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76340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1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1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5B4D3-E18A-4D85-A82B-9386840308A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25597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2" y="1535114"/>
            <a:ext cx="538691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71" y="1535114"/>
            <a:ext cx="53890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71" y="2174875"/>
            <a:ext cx="53890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6F277-6431-45FC-9C71-1B043EA2D78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5560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F7529-4E1B-422B-915A-3A720166BF13}" type="datetimeFigureOut">
              <a:rPr lang="it-IT" smtClean="0"/>
              <a:t>27/08/2020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7CE07-5576-4058-B2A2-CF6912D82D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92548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47EA2-3A4E-48DF-AAD9-63DD6AE5F1D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22334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ADACC-C88B-4921-B20D-E45F5B7749E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51509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2" y="273052"/>
            <a:ext cx="401108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EFCAC-2BDF-400E-A060-E9C0ED52484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67722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4ED07-F9F4-4F17-A7F6-4A7E626C571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42973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C4F15-6FDC-4A79-BE14-3256AB55ACF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18607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1" y="274641"/>
            <a:ext cx="27432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1" y="274641"/>
            <a:ext cx="80264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CD708-B2DB-440E-B3A6-5BDE64631B4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07565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971D66-F160-46BD-9B64-E14D3632D6BF}" type="datetimeFigureOut">
              <a:rPr lang="it-IT" smtClean="0">
                <a:solidFill>
                  <a:prstClr val="black"/>
                </a:solidFill>
              </a:rPr>
              <a:pPr/>
              <a:t>27/08/2020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34C349-B9B2-4876-BEFA-9F77B5E300E8}" type="slidenum">
              <a:rPr lang="it-IT" smtClean="0">
                <a:solidFill>
                  <a:prstClr val="black"/>
                </a:solidFill>
              </a:rPr>
              <a:pPr/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408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79776" y="1"/>
            <a:ext cx="8112224" cy="1124744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971D66-F160-46BD-9B64-E14D3632D6BF}" type="datetimeFigureOut">
              <a:rPr lang="it-IT" smtClean="0">
                <a:solidFill>
                  <a:prstClr val="black"/>
                </a:solidFill>
              </a:rPr>
              <a:pPr/>
              <a:t>27/08/2020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34C349-B9B2-4876-BEFA-9F77B5E300E8}" type="slidenum">
              <a:rPr lang="it-IT" smtClean="0">
                <a:solidFill>
                  <a:prstClr val="black"/>
                </a:solidFill>
              </a:rPr>
              <a:pPr/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727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971D66-F160-46BD-9B64-E14D3632D6BF}" type="datetimeFigureOut">
              <a:rPr lang="it-IT" smtClean="0">
                <a:solidFill>
                  <a:prstClr val="black"/>
                </a:solidFill>
              </a:rPr>
              <a:pPr/>
              <a:t>27/08/2020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34C349-B9B2-4876-BEFA-9F77B5E300E8}" type="slidenum">
              <a:rPr lang="it-IT" smtClean="0">
                <a:solidFill>
                  <a:prstClr val="black"/>
                </a:solidFill>
              </a:rPr>
              <a:pPr/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35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71D66-F160-46BD-9B64-E14D3632D6BF}" type="datetimeFigureOut">
              <a:rPr lang="it-IT" smtClean="0">
                <a:solidFill>
                  <a:prstClr val="black"/>
                </a:solidFill>
              </a:rPr>
              <a:pPr/>
              <a:t>27/08/2020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4C349-B9B2-4876-BEFA-9F77B5E300E8}" type="slidenum">
              <a:rPr lang="it-IT" smtClean="0">
                <a:solidFill>
                  <a:prstClr val="black"/>
                </a:solidFill>
              </a:rPr>
              <a:pPr/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827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F7529-4E1B-422B-915A-3A720166BF13}" type="datetimeFigureOut">
              <a:rPr lang="it-IT" smtClean="0"/>
              <a:t>27/08/2020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7CE07-5576-4058-B2A2-CF6912D82D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35194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92011" y="1412776"/>
            <a:ext cx="5280000" cy="4680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71D66-F160-46BD-9B64-E14D3632D6BF}" type="datetimeFigureOut">
              <a:rPr lang="it-IT" smtClean="0">
                <a:solidFill>
                  <a:prstClr val="black"/>
                </a:solidFill>
              </a:rPr>
              <a:pPr/>
              <a:t>27/08/2020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4C349-B9B2-4876-BEFA-9F77B5E300E8}" type="slidenum">
              <a:rPr lang="it-IT" smtClean="0">
                <a:solidFill>
                  <a:prstClr val="black"/>
                </a:solidFill>
              </a:rPr>
              <a:pPr/>
              <a:t>‹N›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13" name="Segnaposto testo 12"/>
          <p:cNvSpPr>
            <a:spLocks noGrp="1"/>
          </p:cNvSpPr>
          <p:nvPr>
            <p:ph type="body" sz="quarter" idx="13"/>
          </p:nvPr>
        </p:nvSpPr>
        <p:spPr>
          <a:xfrm>
            <a:off x="527381" y="1412776"/>
            <a:ext cx="5280587" cy="468052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1619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F7529-4E1B-422B-915A-3A720166BF13}" type="datetimeFigureOut">
              <a:rPr lang="it-IT" smtClean="0"/>
              <a:t>27/08/2020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7CE07-5576-4058-B2A2-CF6912D82D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3485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F7529-4E1B-422B-915A-3A720166BF13}" type="datetimeFigureOut">
              <a:rPr lang="it-IT" smtClean="0"/>
              <a:t>27/08/2020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7CE07-5576-4058-B2A2-CF6912D82D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6871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F7529-4E1B-422B-915A-3A720166BF13}" type="datetimeFigureOut">
              <a:rPr lang="it-IT" smtClean="0"/>
              <a:t>27/08/2020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7CE07-5576-4058-B2A2-CF6912D82D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393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F7529-4E1B-422B-915A-3A720166BF13}" type="datetimeFigureOut">
              <a:rPr lang="it-IT" smtClean="0"/>
              <a:t>27/08/2020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7CE07-5576-4058-B2A2-CF6912D82D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7991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F7529-4E1B-422B-915A-3A720166BF13}" type="datetimeFigureOut">
              <a:rPr lang="it-IT" smtClean="0"/>
              <a:t>27/08/2020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7CE07-5576-4058-B2A2-CF6912D82D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5986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F7529-4E1B-422B-915A-3A720166BF13}" type="datetimeFigureOut">
              <a:rPr lang="it-IT" smtClean="0"/>
              <a:t>27/08/2020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7CE07-5576-4058-B2A2-CF6912D82D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7920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F7529-4E1B-422B-915A-3A720166BF13}" type="datetimeFigureOut">
              <a:rPr lang="it-IT" smtClean="0"/>
              <a:t>27/08/2020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7CE07-5576-4058-B2A2-CF6912D82D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2041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1488018" y="188913"/>
            <a:ext cx="921596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8410FBA-1B2E-40D5-8797-E0DDE7788CE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pic>
        <p:nvPicPr>
          <p:cNvPr id="7" name="Immagine 6" descr="universita-cattolica.png"/>
          <p:cNvPicPr>
            <a:picLocks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1439333" cy="1079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magine 7" descr="nutrizione_scienze_alimentari.jpg"/>
          <p:cNvPicPr>
            <a:picLocks/>
          </p:cNvPicPr>
          <p:nvPr/>
        </p:nvPicPr>
        <p:blipFill>
          <a:blip r:embed="rId17"/>
          <a:stretch>
            <a:fillRect/>
          </a:stretch>
        </p:blipFill>
        <p:spPr>
          <a:xfrm>
            <a:off x="10752667" y="0"/>
            <a:ext cx="1439333" cy="1079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7877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egnaposto titolo 1"/>
          <p:cNvSpPr>
            <a:spLocks noGrp="1"/>
          </p:cNvSpPr>
          <p:nvPr>
            <p:ph type="title"/>
          </p:nvPr>
        </p:nvSpPr>
        <p:spPr bwMode="auto">
          <a:xfrm>
            <a:off x="4079776" y="1"/>
            <a:ext cx="8112224" cy="112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it-IT" dirty="0" smtClean="0"/>
              <a:t>Fare clic per modificare lo stile del titolo</a:t>
            </a:r>
          </a:p>
        </p:txBody>
      </p:sp>
      <p:sp>
        <p:nvSpPr>
          <p:cNvPr id="3075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609600" y="1600202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597353"/>
            <a:ext cx="2844800" cy="26235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baseline="0">
                <a:solidFill>
                  <a:schemeClr val="tx1"/>
                </a:solidFill>
                <a:latin typeface="Calibri" charset="0"/>
                <a:ea typeface="ＭＳ Ｐゴシック" charset="0"/>
                <a:cs typeface="+mn-cs"/>
              </a:defRPr>
            </a:lvl1pPr>
          </a:lstStyle>
          <a:p>
            <a:fld id="{AC971D66-F160-46BD-9B64-E14D3632D6BF}" type="datetimeFigureOut">
              <a:rPr lang="it-IT" smtClean="0">
                <a:solidFill>
                  <a:prstClr val="black"/>
                </a:solidFill>
              </a:rPr>
              <a:pPr/>
              <a:t>27/08/2020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597353"/>
            <a:ext cx="3860800" cy="2623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597353"/>
            <a:ext cx="2844800" cy="26235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aseline="0">
                <a:solidFill>
                  <a:schemeClr val="tx1"/>
                </a:solidFill>
                <a:latin typeface="Calibri" charset="0"/>
                <a:ea typeface="ＭＳ Ｐゴシック" charset="0"/>
                <a:cs typeface="+mn-cs"/>
              </a:defRPr>
            </a:lvl1pPr>
          </a:lstStyle>
          <a:p>
            <a:fld id="{4434C349-B9B2-4876-BEFA-9F77B5E300E8}" type="slidenum">
              <a:rPr lang="it-IT" smtClean="0">
                <a:solidFill>
                  <a:prstClr val="black"/>
                </a:solidFill>
              </a:rPr>
              <a:pPr/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959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ＭＳ Ｐゴシック" charset="0"/>
          <a:cs typeface="ＭＳ Ｐゴシック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212082" y="40749"/>
            <a:ext cx="6540396" cy="1367625"/>
          </a:xfrm>
        </p:spPr>
        <p:txBody>
          <a:bodyPr>
            <a:noAutofit/>
          </a:bodyPr>
          <a:lstStyle/>
          <a:p>
            <a:r>
              <a:rPr lang="en-US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Optimization of on farm forage production through a whole system approach</a:t>
            </a:r>
            <a:endParaRPr lang="it-IT" sz="24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Segnaposto contenut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399331" y="1543362"/>
            <a:ext cx="3935063" cy="363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2631882" y="5632919"/>
            <a:ext cx="6256208" cy="895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it-IT" sz="2000" b="1" dirty="0" smtClean="0"/>
              <a:t>A.Bellingeri</a:t>
            </a:r>
            <a:r>
              <a:rPr lang="it-IT" sz="2000" b="1" baseline="30000" dirty="0" smtClean="0"/>
              <a:t>1</a:t>
            </a:r>
            <a:r>
              <a:rPr lang="it-IT" b="1" baseline="30000" dirty="0" smtClean="0"/>
              <a:t> </a:t>
            </a:r>
            <a:r>
              <a:rPr lang="it-IT" sz="2000" b="1" dirty="0" smtClean="0"/>
              <a:t> </a:t>
            </a:r>
            <a:r>
              <a:rPr lang="it-IT" sz="2000" b="1" dirty="0"/>
              <a:t>– </a:t>
            </a:r>
            <a:r>
              <a:rPr lang="it-IT" sz="2000" b="1" dirty="0" smtClean="0"/>
              <a:t>V.E. </a:t>
            </a:r>
            <a:r>
              <a:rPr lang="it-IT" sz="2000" b="1" dirty="0" err="1" smtClean="0"/>
              <a:t>Cabrera</a:t>
            </a:r>
            <a:r>
              <a:rPr lang="it-IT" sz="2000" b="1" dirty="0" smtClean="0"/>
              <a:t>* </a:t>
            </a:r>
            <a:r>
              <a:rPr lang="it-IT" sz="2000" b="1" dirty="0"/>
              <a:t>– </a:t>
            </a:r>
            <a:r>
              <a:rPr lang="it-IT" sz="2000" b="1" dirty="0" smtClean="0"/>
              <a:t>F. Masoero</a:t>
            </a:r>
            <a:r>
              <a:rPr lang="it-IT" sz="2000" b="1" baseline="30000" dirty="0" smtClean="0"/>
              <a:t>1</a:t>
            </a:r>
            <a:r>
              <a:rPr lang="it-IT" sz="2000" b="1" dirty="0" smtClean="0"/>
              <a:t> </a:t>
            </a:r>
            <a:r>
              <a:rPr lang="it-IT" sz="2000" b="1" dirty="0"/>
              <a:t>– </a:t>
            </a:r>
            <a:r>
              <a:rPr lang="it-IT" sz="2000" b="1" dirty="0" smtClean="0"/>
              <a:t>A. Gallo</a:t>
            </a:r>
            <a:r>
              <a:rPr lang="it-IT" sz="2000" b="1" baseline="30000" dirty="0" smtClean="0"/>
              <a:t>1</a:t>
            </a:r>
            <a:endParaRPr lang="it-IT" sz="2000" b="1" baseline="30000" dirty="0"/>
          </a:p>
          <a:p>
            <a:pPr>
              <a:lnSpc>
                <a:spcPct val="90000"/>
              </a:lnSpc>
            </a:pPr>
            <a:r>
              <a:rPr lang="it-IT" b="1" baseline="30000" dirty="0"/>
              <a:t>1 </a:t>
            </a:r>
            <a:r>
              <a:rPr lang="it-IT" dirty="0"/>
              <a:t>D.I.A.N.A Facoltà di Agraria - Piacenza</a:t>
            </a:r>
          </a:p>
          <a:p>
            <a:pPr>
              <a:defRPr/>
            </a:pPr>
            <a:r>
              <a:rPr lang="it-IT" dirty="0"/>
              <a:t>*</a:t>
            </a:r>
            <a:r>
              <a:rPr lang="en-US" dirty="0"/>
              <a:t>Department of Dairy Science, University of Wisconsin-Madison</a:t>
            </a:r>
            <a:endParaRPr lang="it-IT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7564" y="1972733"/>
            <a:ext cx="3834716" cy="360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25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4427" y="5997991"/>
            <a:ext cx="3020362" cy="850872"/>
          </a:xfrm>
          <a:prstGeom prst="rect">
            <a:avLst/>
          </a:prstGeom>
        </p:spPr>
      </p:pic>
      <p:sp>
        <p:nvSpPr>
          <p:cNvPr id="2" name="Ovale 1"/>
          <p:cNvSpPr/>
          <p:nvPr/>
        </p:nvSpPr>
        <p:spPr>
          <a:xfrm>
            <a:off x="4079776" y="332656"/>
            <a:ext cx="4176464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b="1" dirty="0">
                <a:solidFill>
                  <a:srgbClr val="FFFF00"/>
                </a:solidFill>
              </a:rPr>
              <a:t>MERCATO</a:t>
            </a:r>
          </a:p>
        </p:txBody>
      </p:sp>
      <p:sp>
        <p:nvSpPr>
          <p:cNvPr id="3" name="Rettangolo 2"/>
          <p:cNvSpPr/>
          <p:nvPr/>
        </p:nvSpPr>
        <p:spPr>
          <a:xfrm>
            <a:off x="1847528" y="1700809"/>
            <a:ext cx="8640960" cy="47949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dirty="0">
                <a:solidFill>
                  <a:srgbClr val="FFFF00"/>
                </a:solidFill>
              </a:rPr>
              <a:t>COSTO DEI PROTEICI  </a:t>
            </a:r>
            <a:r>
              <a:rPr lang="it-IT" sz="2000" b="1" dirty="0">
                <a:solidFill>
                  <a:srgbClr val="FFFF00"/>
                </a:solidFill>
                <a:sym typeface="Wingdings" panose="05000000000000000000" pitchFamily="2" charset="2"/>
              </a:rPr>
              <a:t>  </a:t>
            </a:r>
            <a:r>
              <a:rPr lang="it-IT" sz="2000" b="1" dirty="0">
                <a:sym typeface="Wingdings" panose="05000000000000000000" pitchFamily="2" charset="2"/>
              </a:rPr>
              <a:t>Effetto su </a:t>
            </a:r>
            <a:r>
              <a:rPr lang="it-IT" sz="2000" b="1" dirty="0" smtClean="0">
                <a:sym typeface="Wingdings" panose="05000000000000000000" pitchFamily="2" charset="2"/>
              </a:rPr>
              <a:t>Convenienza Medica </a:t>
            </a:r>
            <a:r>
              <a:rPr lang="it-IT" sz="2000" b="1" dirty="0">
                <a:sym typeface="Wingdings" panose="05000000000000000000" pitchFamily="2" charset="2"/>
              </a:rPr>
              <a:t>ed Erbai </a:t>
            </a:r>
            <a:r>
              <a:rPr lang="it-IT" sz="2000" b="1" dirty="0" smtClean="0">
                <a:sym typeface="Wingdings" panose="05000000000000000000" pitchFamily="2" charset="2"/>
              </a:rPr>
              <a:t> 				       polifiti</a:t>
            </a:r>
            <a:endParaRPr lang="it-IT" sz="2000" b="1" dirty="0">
              <a:sym typeface="Wingdings" panose="05000000000000000000" pitchFamily="2" charset="2"/>
            </a:endParaRPr>
          </a:p>
          <a:p>
            <a:endParaRPr lang="it-IT" sz="2000" b="1" dirty="0">
              <a:sym typeface="Wingdings" panose="05000000000000000000" pitchFamily="2" charset="2"/>
            </a:endParaRPr>
          </a:p>
          <a:p>
            <a:r>
              <a:rPr lang="it-IT" sz="2000" b="1" dirty="0">
                <a:solidFill>
                  <a:srgbClr val="FFFF00"/>
                </a:solidFill>
                <a:sym typeface="Wingdings" panose="05000000000000000000" pitchFamily="2" charset="2"/>
              </a:rPr>
              <a:t>COSTO DELLE MATERIE PRIME</a:t>
            </a:r>
          </a:p>
          <a:p>
            <a:endParaRPr lang="it-IT" sz="2000" b="1" dirty="0">
              <a:sym typeface="Wingdings" panose="05000000000000000000" pitchFamily="2" charset="2"/>
            </a:endParaRPr>
          </a:p>
          <a:p>
            <a:r>
              <a:rPr lang="it-IT" sz="2000" b="1" dirty="0">
                <a:solidFill>
                  <a:srgbClr val="FFFF00"/>
                </a:solidFill>
                <a:sym typeface="Wingdings" panose="05000000000000000000" pitchFamily="2" charset="2"/>
              </a:rPr>
              <a:t>	</a:t>
            </a:r>
            <a:r>
              <a:rPr lang="it-IT" sz="2000" b="1" dirty="0" smtClean="0">
                <a:solidFill>
                  <a:srgbClr val="FFFF00"/>
                </a:solidFill>
                <a:sym typeface="Wingdings" panose="05000000000000000000" pitchFamily="2" charset="2"/>
              </a:rPr>
              <a:t>		ENERGIA </a:t>
            </a:r>
            <a:r>
              <a:rPr lang="it-IT" sz="2000" b="1" dirty="0">
                <a:solidFill>
                  <a:srgbClr val="FFFF00"/>
                </a:solidFill>
                <a:sym typeface="Wingdings" panose="05000000000000000000" pitchFamily="2" charset="2"/>
              </a:rPr>
              <a:t></a:t>
            </a:r>
            <a:r>
              <a:rPr lang="it-IT" sz="2000" b="1" dirty="0">
                <a:sym typeface="Wingdings" panose="05000000000000000000" pitchFamily="2" charset="2"/>
              </a:rPr>
              <a:t>     CARBURANTI</a:t>
            </a:r>
          </a:p>
          <a:p>
            <a:endParaRPr lang="it-IT" sz="2000" b="1" dirty="0">
              <a:sym typeface="Wingdings" panose="05000000000000000000" pitchFamily="2" charset="2"/>
            </a:endParaRPr>
          </a:p>
          <a:p>
            <a:r>
              <a:rPr lang="it-IT" sz="2000" b="1" dirty="0">
                <a:solidFill>
                  <a:srgbClr val="FFFF00"/>
                </a:solidFill>
                <a:sym typeface="Wingdings" panose="05000000000000000000" pitchFamily="2" charset="2"/>
              </a:rPr>
              <a:t>	</a:t>
            </a:r>
            <a:r>
              <a:rPr lang="it-IT" sz="2000" b="1" dirty="0" smtClean="0">
                <a:solidFill>
                  <a:srgbClr val="FFFF00"/>
                </a:solidFill>
                <a:sym typeface="Wingdings" panose="05000000000000000000" pitchFamily="2" charset="2"/>
              </a:rPr>
              <a:t>		CONCIMI </a:t>
            </a:r>
            <a:r>
              <a:rPr lang="it-IT" sz="2000" b="1" dirty="0">
                <a:solidFill>
                  <a:srgbClr val="FFFF00"/>
                </a:solidFill>
                <a:sym typeface="Wingdings" panose="05000000000000000000" pitchFamily="2" charset="2"/>
              </a:rPr>
              <a:t>AZOTATI   </a:t>
            </a:r>
            <a:r>
              <a:rPr lang="it-IT" sz="2000" b="1" dirty="0">
                <a:sym typeface="Wingdings" panose="05000000000000000000" pitchFamily="2" charset="2"/>
              </a:rPr>
              <a:t>UREA</a:t>
            </a:r>
          </a:p>
          <a:p>
            <a:endParaRPr lang="it-IT" sz="2000" b="1" dirty="0">
              <a:sym typeface="Wingdings" panose="05000000000000000000" pitchFamily="2" charset="2"/>
            </a:endParaRPr>
          </a:p>
          <a:p>
            <a:r>
              <a:rPr lang="it-IT" sz="2000" b="1" dirty="0">
                <a:solidFill>
                  <a:srgbClr val="FFFF00"/>
                </a:solidFill>
                <a:sym typeface="Wingdings" panose="05000000000000000000" pitchFamily="2" charset="2"/>
              </a:rPr>
              <a:t>	</a:t>
            </a:r>
            <a:r>
              <a:rPr lang="it-IT" sz="2000" b="1" dirty="0" smtClean="0">
                <a:solidFill>
                  <a:srgbClr val="FFFF00"/>
                </a:solidFill>
                <a:sym typeface="Wingdings" panose="05000000000000000000" pitchFamily="2" charset="2"/>
              </a:rPr>
              <a:t>		MANGIME </a:t>
            </a:r>
            <a:r>
              <a:rPr lang="it-IT" sz="2000" b="1" dirty="0">
                <a:solidFill>
                  <a:srgbClr val="FFFF00"/>
                </a:solidFill>
                <a:sym typeface="Wingdings" panose="05000000000000000000" pitchFamily="2" charset="2"/>
              </a:rPr>
              <a:t>STANDARD</a:t>
            </a:r>
          </a:p>
          <a:p>
            <a:endParaRPr lang="it-IT" sz="2000" b="1" dirty="0">
              <a:sym typeface="Wingdings" panose="05000000000000000000" pitchFamily="2" charset="2"/>
            </a:endParaRPr>
          </a:p>
          <a:p>
            <a:r>
              <a:rPr lang="it-IT" sz="2000" b="1" dirty="0">
                <a:solidFill>
                  <a:srgbClr val="FFFF00"/>
                </a:solidFill>
                <a:sym typeface="Wingdings" panose="05000000000000000000" pitchFamily="2" charset="2"/>
              </a:rPr>
              <a:t>	</a:t>
            </a:r>
            <a:r>
              <a:rPr lang="it-IT" sz="2000" b="1" dirty="0" smtClean="0">
                <a:solidFill>
                  <a:srgbClr val="FFFF00"/>
                </a:solidFill>
                <a:sym typeface="Wingdings" panose="05000000000000000000" pitchFamily="2" charset="2"/>
              </a:rPr>
              <a:t>		FORAGGI acquistabili   </a:t>
            </a:r>
            <a:r>
              <a:rPr lang="it-IT" sz="20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stagionalità ?????</a:t>
            </a:r>
            <a:endParaRPr lang="it-IT" sz="2000" b="1" dirty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  <p:sp>
        <p:nvSpPr>
          <p:cNvPr id="4" name="Ovale 3"/>
          <p:cNvSpPr/>
          <p:nvPr/>
        </p:nvSpPr>
        <p:spPr>
          <a:xfrm>
            <a:off x="2720100" y="36836"/>
            <a:ext cx="1800200" cy="72786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Stalla </a:t>
            </a:r>
          </a:p>
        </p:txBody>
      </p:sp>
      <p:sp>
        <p:nvSpPr>
          <p:cNvPr id="5" name="Ovale 4"/>
          <p:cNvSpPr/>
          <p:nvPr/>
        </p:nvSpPr>
        <p:spPr>
          <a:xfrm>
            <a:off x="7752184" y="29047"/>
            <a:ext cx="1872208" cy="72786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Campagna </a:t>
            </a:r>
          </a:p>
        </p:txBody>
      </p:sp>
    </p:spTree>
    <p:extLst>
      <p:ext uri="{BB962C8B-B14F-4D97-AF65-F5344CB8AC3E}">
        <p14:creationId xmlns:p14="http://schemas.microsoft.com/office/powerpoint/2010/main" val="155579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4427" y="5997991"/>
            <a:ext cx="3020362" cy="850872"/>
          </a:xfrm>
          <a:prstGeom prst="rect">
            <a:avLst/>
          </a:prstGeom>
        </p:spPr>
      </p:pic>
      <p:sp>
        <p:nvSpPr>
          <p:cNvPr id="23244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79576" y="442548"/>
            <a:ext cx="7561262" cy="1584176"/>
          </a:xfrm>
        </p:spPr>
        <p:txBody>
          <a:bodyPr/>
          <a:lstStyle/>
          <a:p>
            <a:pPr eaLnBrk="1" hangingPunct="1"/>
            <a:r>
              <a:rPr lang="it-IT" sz="2800" b="1" dirty="0">
                <a:solidFill>
                  <a:srgbClr val="FF0000"/>
                </a:solidFill>
              </a:rPr>
              <a:t>La formulazione delle diete </a:t>
            </a:r>
            <a:br>
              <a:rPr lang="it-IT" sz="2800" b="1" dirty="0">
                <a:solidFill>
                  <a:srgbClr val="FF0000"/>
                </a:solidFill>
              </a:rPr>
            </a:br>
            <a:r>
              <a:rPr lang="it-IT" sz="2800" b="1" dirty="0">
                <a:solidFill>
                  <a:srgbClr val="FF0000"/>
                </a:solidFill>
              </a:rPr>
              <a:t>o la scelta dei piani colturali molto spesso si condizionano a vicenda 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7393" y="2450469"/>
            <a:ext cx="11364685" cy="4104456"/>
          </a:xfrm>
          <a:noFill/>
        </p:spPr>
        <p:txBody>
          <a:bodyPr>
            <a:normAutofit/>
          </a:bodyPr>
          <a:lstStyle/>
          <a:p>
            <a:pPr marL="514350" indent="-514350" algn="l" eaLnBrk="1" hangingPunct="1">
              <a:buAutoNum type="alphaUcParenR"/>
              <a:defRPr/>
            </a:pP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>
                <a:solidFill>
                  <a:srgbClr val="C00000"/>
                </a:solidFill>
              </a:rPr>
              <a:t>	</a:t>
            </a:r>
            <a:r>
              <a:rPr lang="en-US" b="1" dirty="0" err="1" smtClean="0">
                <a:solidFill>
                  <a:srgbClr val="C00000"/>
                </a:solidFill>
              </a:rPr>
              <a:t>Disponibilità</a:t>
            </a:r>
            <a:r>
              <a:rPr lang="en-US" b="1" dirty="0" smtClean="0">
                <a:solidFill>
                  <a:srgbClr val="C00000"/>
                </a:solidFill>
              </a:rPr>
              <a:t> di </a:t>
            </a:r>
            <a:r>
              <a:rPr lang="en-US" b="1" dirty="0" err="1" smtClean="0">
                <a:solidFill>
                  <a:srgbClr val="C00000"/>
                </a:solidFill>
              </a:rPr>
              <a:t>Scorte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su</a:t>
            </a:r>
            <a:r>
              <a:rPr lang="en-US" dirty="0" smtClean="0">
                <a:solidFill>
                  <a:srgbClr val="C00000"/>
                </a:solidFill>
              </a:rPr>
              <a:t> piano </a:t>
            </a:r>
            <a:r>
              <a:rPr lang="en-US" dirty="0" err="1" smtClean="0">
                <a:solidFill>
                  <a:srgbClr val="C00000"/>
                </a:solidFill>
              </a:rPr>
              <a:t>colturale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pregresso</a:t>
            </a:r>
            <a:r>
              <a:rPr lang="en-US" sz="2800" dirty="0" smtClean="0">
                <a:solidFill>
                  <a:schemeClr val="tx1"/>
                </a:solidFill>
              </a:rPr>
              <a:t>:</a:t>
            </a:r>
            <a:endParaRPr lang="en-US" sz="2800" dirty="0">
              <a:solidFill>
                <a:schemeClr val="tx1"/>
              </a:solidFill>
            </a:endParaRPr>
          </a:p>
          <a:p>
            <a:pPr algn="l" eaLnBrk="1" hangingPunct="1">
              <a:defRPr/>
            </a:pPr>
            <a:r>
              <a:rPr lang="en-US" sz="2800" dirty="0">
                <a:solidFill>
                  <a:schemeClr val="tx1"/>
                </a:solidFill>
                <a:sym typeface="Wingdings" panose="05000000000000000000" pitchFamily="2" charset="2"/>
              </a:rPr>
              <a:t>	</a:t>
            </a:r>
            <a:r>
              <a:rPr lang="en-US" sz="2800" i="1" dirty="0">
                <a:solidFill>
                  <a:srgbClr val="C00000"/>
                </a:solidFill>
                <a:sym typeface="Wingdings" panose="05000000000000000000" pitchFamily="2" charset="2"/>
              </a:rPr>
              <a:t></a:t>
            </a:r>
            <a:r>
              <a:rPr lang="en-US" sz="2800" i="1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tx1"/>
                </a:solidFill>
              </a:rPr>
              <a:t>Formulazione</a:t>
            </a:r>
            <a:r>
              <a:rPr lang="en-US" sz="2800" i="1" dirty="0">
                <a:solidFill>
                  <a:schemeClr val="tx1"/>
                </a:solidFill>
              </a:rPr>
              <a:t> della </a:t>
            </a:r>
            <a:r>
              <a:rPr lang="en-US" sz="2800" i="1" dirty="0" err="1">
                <a:solidFill>
                  <a:schemeClr val="tx1"/>
                </a:solidFill>
              </a:rPr>
              <a:t>Dieta</a:t>
            </a:r>
            <a:r>
              <a:rPr lang="en-US" sz="2800" i="1" dirty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	per </a:t>
            </a:r>
            <a:r>
              <a:rPr lang="en-US" sz="2800" dirty="0" err="1">
                <a:solidFill>
                  <a:schemeClr val="tx1"/>
                </a:solidFill>
              </a:rPr>
              <a:t>Gruppi</a:t>
            </a:r>
            <a:r>
              <a:rPr lang="en-US" sz="2800" dirty="0">
                <a:solidFill>
                  <a:schemeClr val="tx1"/>
                </a:solidFill>
              </a:rPr>
              <a:t> 	</a:t>
            </a:r>
            <a:r>
              <a:rPr lang="en-US" sz="2800" dirty="0" err="1">
                <a:solidFill>
                  <a:schemeClr val="tx1"/>
                </a:solidFill>
              </a:rPr>
              <a:t>separati</a:t>
            </a:r>
            <a:r>
              <a:rPr lang="en-US" sz="2800" dirty="0">
                <a:solidFill>
                  <a:schemeClr val="tx1"/>
                </a:solidFill>
              </a:rPr>
              <a:t> di animali,  </a:t>
            </a:r>
            <a:endParaRPr lang="en-US" sz="2800" dirty="0" smtClean="0">
              <a:solidFill>
                <a:schemeClr val="tx1"/>
              </a:solidFill>
            </a:endParaRPr>
          </a:p>
          <a:p>
            <a:pPr algn="l" eaLnBrk="1" hangingPunct="1">
              <a:defRPr/>
            </a:pPr>
            <a:r>
              <a:rPr lang="en-US" sz="2800" dirty="0">
                <a:solidFill>
                  <a:schemeClr val="tx1"/>
                </a:solidFill>
              </a:rPr>
              <a:t>	</a:t>
            </a:r>
            <a:r>
              <a:rPr lang="en-US" sz="2800" dirty="0" smtClean="0">
                <a:solidFill>
                  <a:schemeClr val="tx1"/>
                </a:solidFill>
              </a:rPr>
              <a:t>     (</a:t>
            </a:r>
            <a:r>
              <a:rPr lang="en-US" sz="2800" dirty="0">
                <a:solidFill>
                  <a:schemeClr val="tx1"/>
                </a:solidFill>
              </a:rPr>
              <a:t>al </a:t>
            </a:r>
            <a:r>
              <a:rPr lang="en-US" sz="2800" dirty="0" err="1">
                <a:solidFill>
                  <a:schemeClr val="tx1"/>
                </a:solidFill>
              </a:rPr>
              <a:t>minimo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costo</a:t>
            </a:r>
            <a:r>
              <a:rPr lang="en-US" sz="2800" dirty="0" smtClean="0">
                <a:solidFill>
                  <a:schemeClr val="tx1"/>
                </a:solidFill>
              </a:rPr>
              <a:t>)   </a:t>
            </a:r>
          </a:p>
          <a:p>
            <a:pPr algn="l" eaLnBrk="1" hangingPunct="1">
              <a:defRPr/>
            </a:pPr>
            <a:r>
              <a:rPr lang="en-US" sz="2800" b="1" i="1" dirty="0">
                <a:solidFill>
                  <a:schemeClr val="tx1"/>
                </a:solidFill>
              </a:rPr>
              <a:t>	</a:t>
            </a:r>
            <a:r>
              <a:rPr lang="en-US" sz="2800" b="1" i="1" dirty="0" smtClean="0">
                <a:solidFill>
                  <a:schemeClr val="tx1"/>
                </a:solidFill>
              </a:rPr>
              <a:t>	                        </a:t>
            </a:r>
            <a:r>
              <a:rPr lang="en-US" sz="2800" b="1" i="1" u="sng" dirty="0" smtClean="0">
                <a:solidFill>
                  <a:schemeClr val="tx1"/>
                </a:solidFill>
                <a:sym typeface="Wingdings" panose="05000000000000000000" pitchFamily="2" charset="2"/>
              </a:rPr>
              <a:t> </a:t>
            </a:r>
            <a:r>
              <a:rPr lang="en-US" sz="2800" b="1" i="1" u="sng" dirty="0" smtClean="0">
                <a:solidFill>
                  <a:schemeClr val="tx1"/>
                </a:solidFill>
              </a:rPr>
              <a:t>I.O.F.C del </a:t>
            </a:r>
            <a:r>
              <a:rPr lang="en-US" sz="2800" b="1" i="1" u="sng" dirty="0" err="1" smtClean="0">
                <a:solidFill>
                  <a:schemeClr val="tx1"/>
                </a:solidFill>
              </a:rPr>
              <a:t>singolo</a:t>
            </a:r>
            <a:r>
              <a:rPr lang="en-US" sz="2800" b="1" i="1" u="sng" dirty="0" smtClean="0">
                <a:solidFill>
                  <a:schemeClr val="tx1"/>
                </a:solidFill>
              </a:rPr>
              <a:t> </a:t>
            </a:r>
            <a:r>
              <a:rPr lang="en-US" sz="2800" b="1" i="1" u="sng" dirty="0" err="1" smtClean="0">
                <a:solidFill>
                  <a:schemeClr val="tx1"/>
                </a:solidFill>
              </a:rPr>
              <a:t>Gruppo</a:t>
            </a:r>
            <a:endParaRPr lang="en-US" sz="2800" b="1" i="1" u="sng" dirty="0">
              <a:solidFill>
                <a:schemeClr val="tx1"/>
              </a:solidFill>
            </a:endParaRPr>
          </a:p>
          <a:p>
            <a:pPr algn="l" eaLnBrk="1" hangingPunct="1">
              <a:defRPr/>
            </a:pPr>
            <a:endParaRPr lang="en-US" sz="2800" dirty="0">
              <a:solidFill>
                <a:schemeClr val="tx1"/>
              </a:solidFill>
            </a:endParaRPr>
          </a:p>
          <a:p>
            <a:pPr marL="514350" indent="-514350" algn="l" eaLnBrk="1" hangingPunct="1">
              <a:buAutoNum type="alphaUcParenR" startAt="2"/>
              <a:defRPr/>
            </a:pP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 	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Formulazione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delle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singole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Razioni</a:t>
            </a:r>
            <a:endParaRPr lang="en-US" sz="28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l" eaLnBrk="1" hangingPunct="1">
              <a:defRPr/>
            </a:pPr>
            <a:r>
              <a:rPr lang="en-US" sz="2800" dirty="0">
                <a:solidFill>
                  <a:schemeClr val="tx1"/>
                </a:solidFill>
              </a:rPr>
              <a:t>	</a:t>
            </a: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  </a:t>
            </a:r>
            <a:r>
              <a:rPr lang="en-US" sz="2800" dirty="0" err="1">
                <a:solidFill>
                  <a:srgbClr val="FF0000"/>
                </a:solidFill>
              </a:rPr>
              <a:t>Impostazione</a:t>
            </a:r>
            <a:r>
              <a:rPr lang="en-US" sz="2800" dirty="0">
                <a:solidFill>
                  <a:srgbClr val="FF0000"/>
                </a:solidFill>
              </a:rPr>
              <a:t> del piano </a:t>
            </a:r>
            <a:r>
              <a:rPr lang="en-US" sz="2800" dirty="0" err="1">
                <a:solidFill>
                  <a:srgbClr val="FF0000"/>
                </a:solidFill>
              </a:rPr>
              <a:t>Colturale</a:t>
            </a:r>
            <a:r>
              <a:rPr lang="en-US" sz="2800" dirty="0">
                <a:solidFill>
                  <a:srgbClr val="FF0000"/>
                </a:solidFill>
              </a:rPr>
              <a:t> per </a:t>
            </a:r>
            <a:r>
              <a:rPr lang="en-US" sz="2800" dirty="0" err="1" smtClean="0">
                <a:solidFill>
                  <a:srgbClr val="FF0000"/>
                </a:solidFill>
              </a:rPr>
              <a:t>Costituire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le </a:t>
            </a:r>
            <a:r>
              <a:rPr lang="en-US" sz="2800" dirty="0" err="1">
                <a:solidFill>
                  <a:srgbClr val="FF0000"/>
                </a:solidFill>
              </a:rPr>
              <a:t>scorte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82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19289" y="188914"/>
            <a:ext cx="8135937" cy="981075"/>
          </a:xfrm>
        </p:spPr>
        <p:txBody>
          <a:bodyPr/>
          <a:lstStyle/>
          <a:p>
            <a:pPr eaLnBrk="1" hangingPunct="1">
              <a:defRPr/>
            </a:pPr>
            <a:r>
              <a:rPr lang="it-IT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Formulazione al Minimo Costo:</a:t>
            </a:r>
            <a:br>
              <a:rPr lang="it-IT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Logica solo economica </a:t>
            </a:r>
            <a:r>
              <a:rPr lang="it-IT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74825" y="1413594"/>
            <a:ext cx="8713788" cy="5111750"/>
          </a:xfrm>
          <a:noFill/>
        </p:spPr>
        <p:txBody>
          <a:bodyPr>
            <a:normAutofit lnSpcReduction="10000"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it-IT" sz="2800" dirty="0">
                <a:solidFill>
                  <a:schemeClr val="tx1"/>
                </a:solidFill>
              </a:rPr>
              <a:t>E’ giusto Diluire con PAGLIA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it-IT" sz="2800" dirty="0">
                <a:solidFill>
                  <a:schemeClr val="tx1"/>
                </a:solidFill>
              </a:rPr>
              <a:t>un Alimento ad Alta Energia  e  Amido </a:t>
            </a:r>
            <a:endParaRPr lang="it-IT" sz="28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it-IT" sz="2800" dirty="0" smtClean="0">
                <a:solidFill>
                  <a:schemeClr val="tx1"/>
                </a:solidFill>
              </a:rPr>
              <a:t>per </a:t>
            </a:r>
            <a:r>
              <a:rPr lang="it-IT" sz="2800" dirty="0">
                <a:solidFill>
                  <a:schemeClr val="tx1"/>
                </a:solidFill>
              </a:rPr>
              <a:t>ottenere una razione a Bassa Energia e Amido ?</a:t>
            </a:r>
          </a:p>
          <a:p>
            <a:pPr eaLnBrk="1" hangingPunct="1">
              <a:lnSpc>
                <a:spcPct val="150000"/>
              </a:lnSpc>
              <a:defRPr/>
            </a:pPr>
            <a:endParaRPr lang="it-IT" sz="2800" dirty="0">
              <a:solidFill>
                <a:schemeClr val="tx1"/>
              </a:solidFill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it-IT" sz="2800" dirty="0">
                <a:solidFill>
                  <a:schemeClr val="tx1"/>
                </a:solidFill>
              </a:rPr>
              <a:t>il concetto di :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it-IT" b="1" u="sng" dirty="0" smtClean="0">
                <a:solidFill>
                  <a:srgbClr val="FF0000"/>
                </a:solidFill>
              </a:rPr>
              <a:t>Corretta ALLOCAZIONE DEI FORAGGI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it-IT" sz="2800" dirty="0" smtClean="0">
                <a:solidFill>
                  <a:schemeClr val="tx1"/>
                </a:solidFill>
              </a:rPr>
              <a:t>Nelle razioni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2" name="Freccia in giù 1"/>
          <p:cNvSpPr/>
          <p:nvPr/>
        </p:nvSpPr>
        <p:spPr>
          <a:xfrm>
            <a:off x="5231904" y="3645025"/>
            <a:ext cx="1564752" cy="3439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4427" y="5997991"/>
            <a:ext cx="3020362" cy="85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62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4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51088" y="260351"/>
            <a:ext cx="7561262" cy="720725"/>
          </a:xfrm>
        </p:spPr>
        <p:txBody>
          <a:bodyPr/>
          <a:lstStyle/>
          <a:p>
            <a:pPr lvl="0" eaLnBrk="1" hangingPunct="1">
              <a:spcBef>
                <a:spcPct val="20000"/>
              </a:spcBef>
              <a:defRPr/>
            </a:pPr>
            <a:r>
              <a:rPr lang="en-US" sz="2800" b="1" i="1" dirty="0">
                <a:solidFill>
                  <a:srgbClr val="0070C0"/>
                </a:solidFill>
                <a:ea typeface="+mn-ea"/>
                <a:cs typeface="+mn-cs"/>
              </a:rPr>
              <a:t/>
            </a:r>
            <a:br>
              <a:rPr lang="en-US" sz="2800" b="1" i="1" dirty="0">
                <a:solidFill>
                  <a:srgbClr val="0070C0"/>
                </a:solidFill>
                <a:ea typeface="+mn-ea"/>
                <a:cs typeface="+mn-cs"/>
              </a:rPr>
            </a:br>
            <a:r>
              <a:rPr lang="en-US" sz="2800" b="1" i="1" dirty="0">
                <a:solidFill>
                  <a:srgbClr val="0070C0"/>
                </a:solidFill>
                <a:ea typeface="+mn-ea"/>
                <a:cs typeface="+mn-cs"/>
              </a:rPr>
              <a:t>CAMBIARE LA PROSPETTIVA</a:t>
            </a:r>
            <a:br>
              <a:rPr lang="en-US" sz="2800" b="1" i="1" dirty="0">
                <a:solidFill>
                  <a:srgbClr val="0070C0"/>
                </a:solidFill>
                <a:ea typeface="+mn-ea"/>
                <a:cs typeface="+mn-cs"/>
              </a:rPr>
            </a:br>
            <a:endParaRPr lang="it-IT" sz="3600" b="1" dirty="0">
              <a:solidFill>
                <a:srgbClr val="FF0000"/>
              </a:solidFill>
            </a:endParaRP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31505" y="908720"/>
            <a:ext cx="8856663" cy="5455806"/>
          </a:xfrm>
          <a:noFill/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endParaRPr lang="en-US" sz="28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endParaRPr lang="en-US" sz="28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en-US" sz="2800" b="1" i="1" dirty="0">
                <a:solidFill>
                  <a:srgbClr val="FF0000"/>
                </a:solidFill>
              </a:rPr>
              <a:t>FORMULARE IL SISTEMA</a:t>
            </a:r>
          </a:p>
          <a:p>
            <a:pPr eaLnBrk="1" hangingPunct="1">
              <a:defRPr/>
            </a:pPr>
            <a:endParaRPr lang="en-US" sz="28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en-US" sz="2800" dirty="0">
                <a:solidFill>
                  <a:schemeClr val="tx1"/>
                </a:solidFill>
              </a:rPr>
              <a:t>CONCETTO DELLA </a:t>
            </a:r>
          </a:p>
          <a:p>
            <a:pPr eaLnBrk="1" hangingPunct="1">
              <a:defRPr/>
            </a:pPr>
            <a:r>
              <a:rPr lang="en-US" sz="2800" b="1" dirty="0">
                <a:solidFill>
                  <a:schemeClr val="tx1"/>
                </a:solidFill>
              </a:rPr>
              <a:t>“MULTI-FORMULAZIONE CONTEMPORANEA”</a:t>
            </a:r>
          </a:p>
          <a:p>
            <a:pPr eaLnBrk="1" hangingPunct="1">
              <a:defRPr/>
            </a:pPr>
            <a:endParaRPr lang="en-US" sz="28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en-US" sz="2800" dirty="0">
                <a:solidFill>
                  <a:schemeClr val="tx1"/>
                </a:solidFill>
              </a:rPr>
              <a:t>DI 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COLTURE</a:t>
            </a:r>
            <a:r>
              <a:rPr lang="en-US" sz="2800" dirty="0">
                <a:solidFill>
                  <a:schemeClr val="tx1"/>
                </a:solidFill>
              </a:rPr>
              <a:t>,   </a:t>
            </a:r>
            <a:r>
              <a:rPr lang="en-US" sz="2800" b="1" dirty="0">
                <a:solidFill>
                  <a:srgbClr val="0070C0"/>
                </a:solidFill>
              </a:rPr>
              <a:t>RAZIONI</a:t>
            </a:r>
            <a:r>
              <a:rPr lang="en-US" sz="2800" dirty="0">
                <a:solidFill>
                  <a:schemeClr val="tx1"/>
                </a:solidFill>
              </a:rPr>
              <a:t>  e  </a:t>
            </a:r>
            <a:r>
              <a:rPr lang="en-US" sz="2800" b="1" dirty="0">
                <a:solidFill>
                  <a:srgbClr val="FF0000"/>
                </a:solidFill>
              </a:rPr>
              <a:t>MERCATO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</a:p>
          <a:p>
            <a:pPr eaLnBrk="1" hangingPunct="1">
              <a:defRPr/>
            </a:pPr>
            <a:r>
              <a:rPr lang="en-US" sz="2800" dirty="0">
                <a:solidFill>
                  <a:schemeClr val="tx1"/>
                </a:solidFill>
              </a:rPr>
              <a:t>in un </a:t>
            </a:r>
            <a:r>
              <a:rPr lang="en-US" sz="2800" dirty="0" smtClean="0">
                <a:solidFill>
                  <a:schemeClr val="tx1"/>
                </a:solidFill>
              </a:rPr>
              <a:t>UNICO </a:t>
            </a:r>
            <a:r>
              <a:rPr lang="en-US" sz="2800" dirty="0" err="1" smtClean="0">
                <a:solidFill>
                  <a:schemeClr val="tx1"/>
                </a:solidFill>
              </a:rPr>
              <a:t>processo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</a:p>
          <a:p>
            <a:pPr eaLnBrk="1" hangingPunct="1">
              <a:defRPr/>
            </a:pPr>
            <a:endParaRPr lang="en-US" sz="28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en-US" b="1" i="1" dirty="0" err="1" smtClean="0">
                <a:solidFill>
                  <a:srgbClr val="FF0000"/>
                </a:solidFill>
              </a:rPr>
              <a:t>Formulazione</a:t>
            </a:r>
            <a:r>
              <a:rPr lang="en-US" b="1" i="1" dirty="0" smtClean="0">
                <a:solidFill>
                  <a:srgbClr val="FF0000"/>
                </a:solidFill>
              </a:rPr>
              <a:t> per </a:t>
            </a:r>
          </a:p>
          <a:p>
            <a:pPr eaLnBrk="1" hangingPunct="1">
              <a:defRPr/>
            </a:pPr>
            <a:r>
              <a:rPr lang="en-US" b="1" i="1" dirty="0" err="1" smtClean="0">
                <a:solidFill>
                  <a:srgbClr val="FF0000"/>
                </a:solidFill>
              </a:rPr>
              <a:t>il</a:t>
            </a:r>
            <a:r>
              <a:rPr lang="en-US" b="1" i="1" dirty="0" smtClean="0">
                <a:solidFill>
                  <a:srgbClr val="FF0000"/>
                </a:solidFill>
              </a:rPr>
              <a:t> Max I.O.F.C. </a:t>
            </a:r>
            <a:r>
              <a:rPr lang="en-US" b="1" i="1" dirty="0" err="1" smtClean="0">
                <a:solidFill>
                  <a:srgbClr val="FF0000"/>
                </a:solidFill>
              </a:rPr>
              <a:t>Aziendale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  <a:p>
            <a:pPr eaLnBrk="1" hangingPunct="1"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 algn="l" eaLnBrk="1" hangingPunct="1">
              <a:defRPr/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" name="Freccia in giù 1"/>
          <p:cNvSpPr/>
          <p:nvPr/>
        </p:nvSpPr>
        <p:spPr>
          <a:xfrm>
            <a:off x="5159896" y="1052736"/>
            <a:ext cx="129614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4427" y="5997991"/>
            <a:ext cx="3020362" cy="85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12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42594" y="5877444"/>
            <a:ext cx="4392488" cy="648072"/>
          </a:xfrm>
        </p:spPr>
        <p:txBody>
          <a:bodyPr/>
          <a:lstStyle/>
          <a:p>
            <a:pPr eaLnBrk="1" hangingPunct="1">
              <a:defRPr/>
            </a:pPr>
            <a:r>
              <a:rPr lang="it-IT" sz="2400" b="1" i="1" u="sng" dirty="0">
                <a:solidFill>
                  <a:srgbClr val="FF0000"/>
                </a:solidFill>
              </a:rPr>
              <a:t>Pensare al Sistema</a:t>
            </a:r>
            <a:r>
              <a:rPr lang="it-IT" sz="2400" dirty="0">
                <a:solidFill>
                  <a:srgbClr val="FF0000"/>
                </a:solidFill>
              </a:rPr>
              <a:t> </a:t>
            </a: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927648" y="287070"/>
            <a:ext cx="61558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i="1" dirty="0">
                <a:solidFill>
                  <a:srgbClr val="FF0000"/>
                </a:solidFill>
                <a:latin typeface="Arial"/>
              </a:rPr>
              <a:t>Obiettivi Multipli che interagiscono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211035" y="1284842"/>
            <a:ext cx="11549743" cy="411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it-IT" b="1" i="1" dirty="0" smtClean="0"/>
              <a:t>	TUTTE </a:t>
            </a:r>
            <a:r>
              <a:rPr lang="it-IT" b="1" i="1" dirty="0"/>
              <a:t>LE CATEGORIE DI  ANIMALI  </a:t>
            </a:r>
            <a:r>
              <a:rPr lang="it-IT" b="1" i="1" dirty="0" smtClean="0"/>
              <a:t>in contemporanea </a:t>
            </a:r>
            <a:endParaRPr lang="it-IT" b="1" i="1" dirty="0"/>
          </a:p>
          <a:p>
            <a:pPr>
              <a:lnSpc>
                <a:spcPct val="120000"/>
              </a:lnSpc>
              <a:defRPr/>
            </a:pPr>
            <a:endParaRPr lang="it-IT" b="1" i="1" dirty="0"/>
          </a:p>
          <a:p>
            <a:pPr>
              <a:lnSpc>
                <a:spcPct val="120000"/>
              </a:lnSpc>
              <a:defRPr/>
            </a:pPr>
            <a:r>
              <a:rPr lang="it-IT" b="1" i="1" dirty="0"/>
              <a:t> - 	ALLOCAZIONE FINALIZZATA DEI FORAGGI PRODUCIBILI  </a:t>
            </a:r>
            <a:endParaRPr lang="it-IT" b="1" i="1" dirty="0" smtClean="0"/>
          </a:p>
          <a:p>
            <a:pPr>
              <a:lnSpc>
                <a:spcPct val="120000"/>
              </a:lnSpc>
              <a:defRPr/>
            </a:pPr>
            <a:r>
              <a:rPr lang="it-IT" b="1" i="1" dirty="0"/>
              <a:t>	PER  LE VARIE CATEGORIE DI ANIMALI</a:t>
            </a:r>
          </a:p>
          <a:p>
            <a:pPr>
              <a:lnSpc>
                <a:spcPct val="120000"/>
              </a:lnSpc>
              <a:defRPr/>
            </a:pPr>
            <a:endParaRPr lang="it-IT" b="1" i="1" dirty="0"/>
          </a:p>
          <a:p>
            <a:pPr>
              <a:lnSpc>
                <a:spcPct val="120000"/>
              </a:lnSpc>
              <a:defRPr/>
            </a:pPr>
            <a:r>
              <a:rPr lang="it-IT" b="1" i="1" dirty="0"/>
              <a:t> - 	MASSIMIZZAZIONE DELLE PRODUZIONI AZIENDALI </a:t>
            </a:r>
          </a:p>
          <a:p>
            <a:pPr>
              <a:lnSpc>
                <a:spcPct val="120000"/>
              </a:lnSpc>
              <a:defRPr/>
            </a:pPr>
            <a:r>
              <a:rPr lang="it-IT" b="1" i="1" dirty="0"/>
              <a:t>	di alimenti </a:t>
            </a:r>
            <a:r>
              <a:rPr lang="it-IT" b="1" i="1" dirty="0" smtClean="0">
                <a:solidFill>
                  <a:srgbClr val="FF0000"/>
                </a:solidFill>
              </a:rPr>
              <a:t>IOFC</a:t>
            </a:r>
            <a:endParaRPr lang="it-IT" b="1" i="1" u="sng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  <a:defRPr/>
            </a:pPr>
            <a:endParaRPr lang="it-IT" b="1" i="1" dirty="0"/>
          </a:p>
          <a:p>
            <a:pPr marL="342900" indent="-342900">
              <a:lnSpc>
                <a:spcPct val="120000"/>
              </a:lnSpc>
              <a:buFontTx/>
              <a:buChar char="-"/>
              <a:defRPr/>
            </a:pPr>
            <a:r>
              <a:rPr lang="it-IT" b="1" dirty="0"/>
              <a:t> 	</a:t>
            </a:r>
            <a:r>
              <a:rPr lang="it-IT" b="1" i="1" dirty="0"/>
              <a:t>ANALISI DELLA CONVENIENZA DI ACQUISTO ESTERNO DI </a:t>
            </a:r>
            <a:endParaRPr lang="it-IT" b="1" i="1" dirty="0" smtClean="0"/>
          </a:p>
          <a:p>
            <a:pPr marL="342900" indent="-342900">
              <a:lnSpc>
                <a:spcPct val="120000"/>
              </a:lnSpc>
              <a:buFontTx/>
              <a:buChar char="-"/>
              <a:defRPr/>
            </a:pPr>
            <a:r>
              <a:rPr lang="it-IT" b="1" i="1" dirty="0"/>
              <a:t>	RISORSE   </a:t>
            </a:r>
            <a:r>
              <a:rPr lang="it-IT" b="1" i="1" u="sng" dirty="0"/>
              <a:t>( mangimi / foraggi)</a:t>
            </a:r>
          </a:p>
          <a:p>
            <a:pPr marL="342900" indent="-342900">
              <a:lnSpc>
                <a:spcPct val="120000"/>
              </a:lnSpc>
              <a:buFontTx/>
              <a:buChar char="-"/>
              <a:defRPr/>
            </a:pPr>
            <a:endParaRPr lang="it-IT" i="1" u="sng" dirty="0"/>
          </a:p>
          <a:p>
            <a:pPr marL="342900" indent="-342900">
              <a:lnSpc>
                <a:spcPct val="120000"/>
              </a:lnSpc>
              <a:buFontTx/>
              <a:buChar char="-"/>
              <a:defRPr/>
            </a:pPr>
            <a:r>
              <a:rPr lang="it-IT" b="1" i="1" dirty="0"/>
              <a:t> 	</a:t>
            </a:r>
            <a:r>
              <a:rPr lang="it-IT" sz="2000" b="1" i="1" u="sng" dirty="0">
                <a:solidFill>
                  <a:srgbClr val="FF0000"/>
                </a:solidFill>
              </a:rPr>
              <a:t>FATTORI LIMITANTI</a:t>
            </a:r>
            <a:r>
              <a:rPr lang="it-IT" b="1" i="1" dirty="0"/>
              <a:t>: Stoccaggi, Acqua, macchine ….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4427" y="5997991"/>
            <a:ext cx="3020362" cy="85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43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0332" y="768578"/>
            <a:ext cx="8642350" cy="1008062"/>
          </a:xfrm>
        </p:spPr>
        <p:txBody>
          <a:bodyPr/>
          <a:lstStyle/>
          <a:p>
            <a:pPr eaLnBrk="1" hangingPunct="1"/>
            <a:r>
              <a:rPr lang="it-IT" sz="2800" b="1" dirty="0">
                <a:solidFill>
                  <a:srgbClr val="FF0000"/>
                </a:solidFill>
              </a:rPr>
              <a:t>Fattori che vengono </a:t>
            </a:r>
            <a:br>
              <a:rPr lang="it-IT" sz="2800" b="1" dirty="0">
                <a:solidFill>
                  <a:srgbClr val="FF0000"/>
                </a:solidFill>
              </a:rPr>
            </a:br>
            <a:r>
              <a:rPr lang="it-IT" sz="2800" b="1" dirty="0">
                <a:solidFill>
                  <a:srgbClr val="FF0000"/>
                </a:solidFill>
              </a:rPr>
              <a:t>considerati contemporaneamente</a:t>
            </a:r>
          </a:p>
        </p:txBody>
      </p:sp>
      <p:sp>
        <p:nvSpPr>
          <p:cNvPr id="3" name="Rettangolo 2"/>
          <p:cNvSpPr/>
          <p:nvPr/>
        </p:nvSpPr>
        <p:spPr>
          <a:xfrm>
            <a:off x="334737" y="2218216"/>
            <a:ext cx="10923814" cy="309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it-IT" b="1" i="1" dirty="0" smtClean="0"/>
              <a:t>	</a:t>
            </a:r>
            <a:r>
              <a:rPr lang="it-IT" sz="2000" b="1" i="1" dirty="0" smtClean="0"/>
              <a:t>Superfici </a:t>
            </a:r>
            <a:r>
              <a:rPr lang="it-IT" sz="2000" b="1" i="1" dirty="0"/>
              <a:t>Agrarie  Ha</a:t>
            </a:r>
          </a:p>
          <a:p>
            <a:pPr>
              <a:lnSpc>
                <a:spcPct val="80000"/>
              </a:lnSpc>
              <a:defRPr/>
            </a:pPr>
            <a:endParaRPr lang="it-IT" sz="2000" dirty="0"/>
          </a:p>
          <a:p>
            <a:pPr>
              <a:lnSpc>
                <a:spcPct val="80000"/>
              </a:lnSpc>
              <a:defRPr/>
            </a:pPr>
            <a:r>
              <a:rPr lang="it-IT" sz="2000" dirty="0"/>
              <a:t> -	</a:t>
            </a:r>
            <a:r>
              <a:rPr lang="it-IT" sz="2000" b="1" i="1" dirty="0"/>
              <a:t>Costo di produzione specifico</a:t>
            </a:r>
            <a:r>
              <a:rPr lang="it-IT" sz="2000" dirty="0"/>
              <a:t>        (analisi aziendale)</a:t>
            </a:r>
          </a:p>
          <a:p>
            <a:pPr>
              <a:lnSpc>
                <a:spcPct val="80000"/>
              </a:lnSpc>
              <a:defRPr/>
            </a:pPr>
            <a:endParaRPr lang="it-IT" sz="2000" dirty="0"/>
          </a:p>
          <a:p>
            <a:pPr>
              <a:lnSpc>
                <a:spcPct val="80000"/>
              </a:lnSpc>
              <a:defRPr/>
            </a:pPr>
            <a:r>
              <a:rPr lang="it-IT" sz="2000" dirty="0"/>
              <a:t> - 	</a:t>
            </a:r>
            <a:r>
              <a:rPr lang="it-IT" sz="2000" b="1" i="1" dirty="0"/>
              <a:t>Disponibilità di Acqua</a:t>
            </a:r>
            <a:r>
              <a:rPr lang="it-IT" sz="2000" dirty="0"/>
              <a:t>                      ( periodi / coltura)</a:t>
            </a:r>
          </a:p>
          <a:p>
            <a:pPr>
              <a:lnSpc>
                <a:spcPct val="80000"/>
              </a:lnSpc>
              <a:defRPr/>
            </a:pPr>
            <a:endParaRPr lang="it-IT" sz="2000" dirty="0"/>
          </a:p>
          <a:p>
            <a:pPr>
              <a:lnSpc>
                <a:spcPct val="80000"/>
              </a:lnSpc>
              <a:defRPr/>
            </a:pPr>
            <a:r>
              <a:rPr lang="it-IT" sz="2000" dirty="0"/>
              <a:t> - 	</a:t>
            </a:r>
            <a:r>
              <a:rPr lang="it-IT" sz="2000" b="1" i="1" dirty="0"/>
              <a:t>Doppi raccolti</a:t>
            </a:r>
            <a:r>
              <a:rPr lang="it-IT" sz="2000" dirty="0"/>
              <a:t>  ( ha )         </a:t>
            </a:r>
            <a:r>
              <a:rPr lang="it-IT" sz="2000" dirty="0" smtClean="0"/>
              <a:t>	  ( </a:t>
            </a:r>
            <a:r>
              <a:rPr lang="it-IT" sz="2000" dirty="0"/>
              <a:t>limiti per macchine / operai)</a:t>
            </a:r>
          </a:p>
          <a:p>
            <a:pPr>
              <a:lnSpc>
                <a:spcPct val="80000"/>
              </a:lnSpc>
              <a:defRPr/>
            </a:pPr>
            <a:endParaRPr lang="it-IT" sz="2000" dirty="0"/>
          </a:p>
          <a:p>
            <a:pPr>
              <a:lnSpc>
                <a:spcPct val="80000"/>
              </a:lnSpc>
              <a:defRPr/>
            </a:pPr>
            <a:r>
              <a:rPr lang="it-IT" sz="2000" dirty="0"/>
              <a:t> -	</a:t>
            </a:r>
            <a:r>
              <a:rPr lang="it-IT" sz="2000" b="1" i="1" dirty="0"/>
              <a:t>Stoccaggi</a:t>
            </a:r>
            <a:r>
              <a:rPr lang="it-IT" sz="2000" dirty="0"/>
              <a:t>   ( ton )               	  </a:t>
            </a:r>
            <a:r>
              <a:rPr lang="it-IT" sz="2000" dirty="0" smtClean="0"/>
              <a:t>( </a:t>
            </a:r>
            <a:r>
              <a:rPr lang="it-IT" sz="2000" dirty="0"/>
              <a:t>silos, fasciati etc.)</a:t>
            </a:r>
          </a:p>
          <a:p>
            <a:pPr>
              <a:lnSpc>
                <a:spcPct val="80000"/>
              </a:lnSpc>
              <a:defRPr/>
            </a:pPr>
            <a:endParaRPr lang="it-IT" sz="2000" dirty="0"/>
          </a:p>
          <a:p>
            <a:pPr>
              <a:lnSpc>
                <a:spcPct val="80000"/>
              </a:lnSpc>
              <a:defRPr/>
            </a:pPr>
            <a:r>
              <a:rPr lang="it-IT" sz="2000" dirty="0"/>
              <a:t> -	</a:t>
            </a:r>
            <a:r>
              <a:rPr lang="it-IT" sz="2400" dirty="0"/>
              <a:t>Altri limiti  		</a:t>
            </a:r>
            <a:r>
              <a:rPr lang="it-IT" sz="2400" dirty="0" smtClean="0"/>
              <a:t>	  </a:t>
            </a:r>
            <a:r>
              <a:rPr lang="it-IT" sz="2000" dirty="0" smtClean="0"/>
              <a:t>(Carico </a:t>
            </a:r>
            <a:r>
              <a:rPr lang="it-IT" sz="2000" dirty="0"/>
              <a:t>Azoto, </a:t>
            </a:r>
            <a:r>
              <a:rPr lang="it-IT" sz="2000" dirty="0" smtClean="0"/>
              <a:t>carico lavoro mensile, </a:t>
            </a:r>
            <a:r>
              <a:rPr lang="it-IT" sz="2000" dirty="0" err="1" smtClean="0"/>
              <a:t>pesonale</a:t>
            </a:r>
            <a:endParaRPr lang="it-IT" sz="2000" dirty="0" smtClean="0"/>
          </a:p>
          <a:p>
            <a:pPr>
              <a:lnSpc>
                <a:spcPct val="80000"/>
              </a:lnSpc>
              <a:defRPr/>
            </a:pPr>
            <a:r>
              <a:rPr lang="it-IT" sz="2000" dirty="0"/>
              <a:t>	</a:t>
            </a:r>
            <a:r>
              <a:rPr lang="it-IT" sz="2000" dirty="0" smtClean="0"/>
              <a:t>				    </a:t>
            </a:r>
            <a:r>
              <a:rPr lang="it-IT" sz="2000" dirty="0" err="1" smtClean="0"/>
              <a:t>pac</a:t>
            </a:r>
            <a:r>
              <a:rPr lang="it-IT" sz="2000" dirty="0"/>
              <a:t>, etc.)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4427" y="5997991"/>
            <a:ext cx="3020362" cy="85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9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4427" y="5997991"/>
            <a:ext cx="3020362" cy="850872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727038" y="188641"/>
            <a:ext cx="6768752" cy="900227"/>
          </a:xfrm>
        </p:spPr>
        <p:txBody>
          <a:bodyPr/>
          <a:lstStyle/>
          <a:p>
            <a:r>
              <a:rPr lang="en-US" sz="3200" dirty="0">
                <a:solidFill>
                  <a:srgbClr val="FF0000"/>
                </a:solidFill>
              </a:rPr>
              <a:t>Different solution in different farms</a:t>
            </a:r>
            <a:br>
              <a:rPr lang="en-US" sz="3200" dirty="0">
                <a:solidFill>
                  <a:srgbClr val="FF0000"/>
                </a:solidFill>
              </a:rPr>
            </a:br>
            <a:r>
              <a:rPr lang="en-US" sz="2000" dirty="0">
                <a:solidFill>
                  <a:srgbClr val="FF0000"/>
                </a:solidFill>
              </a:rPr>
              <a:t>Crop plan Variation in 29 Po valley  Dairy Herds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537" y="1196752"/>
            <a:ext cx="8383754" cy="52565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15993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20106" y="194291"/>
            <a:ext cx="7989888" cy="1296144"/>
          </a:xfrm>
        </p:spPr>
        <p:txBody>
          <a:bodyPr/>
          <a:lstStyle/>
          <a:p>
            <a:pPr eaLnBrk="1" hangingPunct="1"/>
            <a:r>
              <a:rPr lang="it-IT" sz="2800" b="1" dirty="0">
                <a:solidFill>
                  <a:schemeClr val="tx2"/>
                </a:solidFill>
              </a:rPr>
              <a:t>L’Azienda è un sistema complesso </a:t>
            </a:r>
            <a:br>
              <a:rPr lang="it-IT" sz="2800" b="1" dirty="0">
                <a:solidFill>
                  <a:schemeClr val="tx2"/>
                </a:solidFill>
              </a:rPr>
            </a:br>
            <a:r>
              <a:rPr lang="it-IT" sz="2800" b="1" dirty="0">
                <a:solidFill>
                  <a:schemeClr val="tx2"/>
                </a:solidFill>
              </a:rPr>
              <a:t>fatto da molte componenti che non sempre lavorano insieme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64520" y="2492897"/>
            <a:ext cx="8245475" cy="3609347"/>
          </a:xfrm>
          <a:noFill/>
        </p:spPr>
        <p:txBody>
          <a:bodyPr>
            <a:normAutofit lnSpcReduction="10000"/>
          </a:bodyPr>
          <a:lstStyle/>
          <a:p>
            <a:pPr algn="l" eaLnBrk="1" hangingPunct="1">
              <a:buFontTx/>
              <a:buChar char="-"/>
            </a:pP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sz="2800" dirty="0">
                <a:solidFill>
                  <a:schemeClr val="tx1"/>
                </a:solidFill>
              </a:rPr>
              <a:t>Strutture</a:t>
            </a:r>
          </a:p>
          <a:p>
            <a:pPr algn="l" eaLnBrk="1" hangingPunct="1">
              <a:buFontTx/>
              <a:buChar char="-"/>
            </a:pPr>
            <a:r>
              <a:rPr lang="it-IT" sz="2800" dirty="0">
                <a:solidFill>
                  <a:schemeClr val="tx1"/>
                </a:solidFill>
              </a:rPr>
              <a:t> Campagna</a:t>
            </a:r>
          </a:p>
          <a:p>
            <a:pPr algn="l" eaLnBrk="1" hangingPunct="1">
              <a:buFontTx/>
              <a:buChar char="-"/>
            </a:pPr>
            <a:r>
              <a:rPr lang="it-IT" sz="2800" dirty="0">
                <a:solidFill>
                  <a:schemeClr val="tx1"/>
                </a:solidFill>
              </a:rPr>
              <a:t> Personale</a:t>
            </a:r>
          </a:p>
          <a:p>
            <a:pPr algn="l" eaLnBrk="1" hangingPunct="1">
              <a:buFontTx/>
              <a:buChar char="-"/>
            </a:pPr>
            <a:r>
              <a:rPr lang="it-IT" sz="2800" dirty="0">
                <a:solidFill>
                  <a:schemeClr val="tx1"/>
                </a:solidFill>
              </a:rPr>
              <a:t> Attrezzature</a:t>
            </a:r>
          </a:p>
          <a:p>
            <a:pPr algn="l" eaLnBrk="1" hangingPunct="1">
              <a:buFontTx/>
              <a:buChar char="-"/>
            </a:pPr>
            <a:r>
              <a:rPr lang="it-IT" sz="2800" dirty="0">
                <a:solidFill>
                  <a:schemeClr val="tx1"/>
                </a:solidFill>
              </a:rPr>
              <a:t> Alimenti e razionamento</a:t>
            </a:r>
          </a:p>
          <a:p>
            <a:pPr algn="l" eaLnBrk="1" hangingPunct="1">
              <a:buFontTx/>
              <a:buChar char="-"/>
            </a:pPr>
            <a:r>
              <a:rPr lang="it-IT" sz="2800" dirty="0">
                <a:solidFill>
                  <a:schemeClr val="tx1"/>
                </a:solidFill>
              </a:rPr>
              <a:t> Risorse economiche </a:t>
            </a:r>
          </a:p>
          <a:p>
            <a:pPr algn="l" eaLnBrk="1" hangingPunct="1">
              <a:buFontTx/>
              <a:buChar char="-"/>
            </a:pPr>
            <a:r>
              <a:rPr lang="it-IT" sz="2800" dirty="0">
                <a:solidFill>
                  <a:schemeClr val="tx1"/>
                </a:solidFill>
              </a:rPr>
              <a:t> Etc.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993" y="2378966"/>
            <a:ext cx="5232112" cy="325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112" y="3327532"/>
            <a:ext cx="1809874" cy="709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4427" y="5997991"/>
            <a:ext cx="3020362" cy="85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71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3"/>
          <p:cNvSpPr>
            <a:spLocks noGrp="1"/>
          </p:cNvSpPr>
          <p:nvPr>
            <p:ph type="ctrTitle"/>
          </p:nvPr>
        </p:nvSpPr>
        <p:spPr>
          <a:xfrm>
            <a:off x="177604" y="1494064"/>
            <a:ext cx="6019089" cy="4224711"/>
          </a:xfrm>
        </p:spPr>
        <p:txBody>
          <a:bodyPr/>
          <a:lstStyle/>
          <a:p>
            <a:pPr eaLnBrk="1" hangingPunct="1"/>
            <a:r>
              <a:rPr lang="it-IT" sz="2800" b="1" dirty="0" smtClean="0">
                <a:solidFill>
                  <a:srgbClr val="FF0000"/>
                </a:solidFill>
              </a:rPr>
              <a:t>Le Razioni</a:t>
            </a:r>
            <a:br>
              <a:rPr lang="it-IT" sz="2800" b="1" dirty="0" smtClean="0">
                <a:solidFill>
                  <a:srgbClr val="FF0000"/>
                </a:solidFill>
              </a:rPr>
            </a:br>
            <a:r>
              <a:rPr lang="it-IT" sz="2800" b="1" dirty="0" smtClean="0">
                <a:solidFill>
                  <a:srgbClr val="FF0000"/>
                </a:solidFill>
              </a:rPr>
              <a:t> Guidano i campi e le Colture ??</a:t>
            </a:r>
            <a:br>
              <a:rPr lang="it-IT" sz="2800" b="1" dirty="0" smtClean="0">
                <a:solidFill>
                  <a:srgbClr val="FF0000"/>
                </a:solidFill>
              </a:rPr>
            </a:br>
            <a:r>
              <a:rPr lang="it-IT" sz="2800" b="1" dirty="0" smtClean="0">
                <a:solidFill>
                  <a:srgbClr val="FF0000"/>
                </a:solidFill>
              </a:rPr>
              <a:t> </a:t>
            </a:r>
            <a:br>
              <a:rPr lang="it-IT" sz="2800" b="1" dirty="0" smtClean="0">
                <a:solidFill>
                  <a:srgbClr val="FF0000"/>
                </a:solidFill>
              </a:rPr>
            </a:br>
            <a:r>
              <a:rPr lang="it-IT" sz="2800" b="1" dirty="0" smtClean="0">
                <a:solidFill>
                  <a:srgbClr val="FF0000"/>
                </a:solidFill>
              </a:rPr>
              <a:t>oppure</a:t>
            </a:r>
            <a:br>
              <a:rPr lang="it-IT" sz="2800" b="1" dirty="0" smtClean="0">
                <a:solidFill>
                  <a:srgbClr val="FF0000"/>
                </a:solidFill>
              </a:rPr>
            </a:br>
            <a:r>
              <a:rPr lang="it-IT" sz="2800" b="1" dirty="0" smtClean="0">
                <a:solidFill>
                  <a:srgbClr val="FF0000"/>
                </a:solidFill>
              </a:rPr>
              <a:t/>
            </a:r>
            <a:br>
              <a:rPr lang="it-IT" sz="2800" b="1" dirty="0" smtClean="0">
                <a:solidFill>
                  <a:srgbClr val="FF0000"/>
                </a:solidFill>
              </a:rPr>
            </a:br>
            <a:r>
              <a:rPr lang="it-IT" sz="2800" b="1" dirty="0" smtClean="0">
                <a:solidFill>
                  <a:srgbClr val="FF0000"/>
                </a:solidFill>
              </a:rPr>
              <a:t> i Campi e le Scorte</a:t>
            </a:r>
            <a:br>
              <a:rPr lang="it-IT" sz="2800" b="1" dirty="0" smtClean="0">
                <a:solidFill>
                  <a:srgbClr val="FF0000"/>
                </a:solidFill>
              </a:rPr>
            </a:br>
            <a:r>
              <a:rPr lang="it-IT" sz="2800" b="1" dirty="0" smtClean="0">
                <a:solidFill>
                  <a:srgbClr val="FF0000"/>
                </a:solidFill>
              </a:rPr>
              <a:t> </a:t>
            </a:r>
            <a:r>
              <a:rPr lang="it-IT" sz="2800" b="1" dirty="0">
                <a:solidFill>
                  <a:srgbClr val="FF0000"/>
                </a:solidFill>
              </a:rPr>
              <a:t>G</a:t>
            </a:r>
            <a:r>
              <a:rPr lang="it-IT" sz="2800" b="1" dirty="0" smtClean="0">
                <a:solidFill>
                  <a:srgbClr val="FF0000"/>
                </a:solidFill>
              </a:rPr>
              <a:t>uidano le razioni ??</a:t>
            </a:r>
            <a:endParaRPr lang="it-IT" sz="2800" b="1" dirty="0">
              <a:solidFill>
                <a:srgbClr val="FF0000"/>
              </a:solidFill>
            </a:endParaRPr>
          </a:p>
        </p:txBody>
      </p:sp>
      <p:sp>
        <p:nvSpPr>
          <p:cNvPr id="2" name="Rettangolo arrotondato 1"/>
          <p:cNvSpPr/>
          <p:nvPr/>
        </p:nvSpPr>
        <p:spPr>
          <a:xfrm>
            <a:off x="6315168" y="1283624"/>
            <a:ext cx="5688632" cy="53285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3200" b="1" i="1" dirty="0">
                <a:solidFill>
                  <a:srgbClr val="FFFF00"/>
                </a:solidFill>
                <a:latin typeface="Arial"/>
              </a:rPr>
              <a:t>Farm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2400" dirty="0">
              <a:solidFill>
                <a:prstClr val="white"/>
              </a:solidFill>
              <a:latin typeface="Arial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400" b="1" dirty="0" err="1">
                <a:solidFill>
                  <a:prstClr val="white"/>
                </a:solidFill>
                <a:latin typeface="Arial"/>
              </a:rPr>
              <a:t>Fields</a:t>
            </a:r>
            <a:r>
              <a:rPr lang="it-IT" sz="2400" b="1" dirty="0">
                <a:solidFill>
                  <a:prstClr val="white"/>
                </a:solidFill>
                <a:latin typeface="Arial"/>
              </a:rPr>
              <a:t> and </a:t>
            </a:r>
            <a:r>
              <a:rPr lang="it-IT" sz="2400" b="1" dirty="0" err="1">
                <a:solidFill>
                  <a:prstClr val="white"/>
                </a:solidFill>
                <a:latin typeface="Arial"/>
              </a:rPr>
              <a:t>Crops</a:t>
            </a:r>
            <a:endParaRPr lang="it-IT" sz="2400" b="1" dirty="0">
              <a:solidFill>
                <a:prstClr val="white"/>
              </a:solidFill>
              <a:latin typeface="Arial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2400" b="1" dirty="0">
              <a:solidFill>
                <a:prstClr val="white"/>
              </a:solidFill>
              <a:latin typeface="Arial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400" b="1" dirty="0" err="1">
                <a:solidFill>
                  <a:prstClr val="white"/>
                </a:solidFill>
                <a:latin typeface="Arial"/>
              </a:rPr>
              <a:t>Forage</a:t>
            </a:r>
            <a:r>
              <a:rPr lang="it-IT" sz="2400" b="1" dirty="0">
                <a:solidFill>
                  <a:prstClr val="white"/>
                </a:solidFill>
                <a:latin typeface="Arial"/>
              </a:rPr>
              <a:t> </a:t>
            </a:r>
            <a:r>
              <a:rPr lang="it-IT" sz="2400" b="1" dirty="0" err="1">
                <a:solidFill>
                  <a:prstClr val="white"/>
                </a:solidFill>
                <a:latin typeface="Arial"/>
              </a:rPr>
              <a:t>Costs</a:t>
            </a:r>
            <a:endParaRPr lang="it-IT" sz="2400" b="1" dirty="0">
              <a:solidFill>
                <a:prstClr val="white"/>
              </a:solidFill>
              <a:latin typeface="Arial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2400" b="1" dirty="0">
              <a:solidFill>
                <a:prstClr val="white"/>
              </a:solidFill>
              <a:latin typeface="Arial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400" b="1" dirty="0" err="1">
                <a:solidFill>
                  <a:prstClr val="white"/>
                </a:solidFill>
                <a:latin typeface="Arial"/>
              </a:rPr>
              <a:t>Feeds</a:t>
            </a:r>
            <a:r>
              <a:rPr lang="it-IT" sz="2400" b="1" dirty="0">
                <a:solidFill>
                  <a:prstClr val="white"/>
                </a:solidFill>
                <a:latin typeface="Arial"/>
              </a:rPr>
              <a:t> and </a:t>
            </a:r>
            <a:r>
              <a:rPr lang="it-IT" sz="2400" b="1" dirty="0" err="1">
                <a:solidFill>
                  <a:prstClr val="white"/>
                </a:solidFill>
                <a:latin typeface="Arial"/>
              </a:rPr>
              <a:t>Crops</a:t>
            </a:r>
            <a:r>
              <a:rPr lang="it-IT" sz="2400" b="1" dirty="0">
                <a:solidFill>
                  <a:prstClr val="white"/>
                </a:solidFill>
                <a:latin typeface="Arial"/>
              </a:rPr>
              <a:t> </a:t>
            </a:r>
            <a:r>
              <a:rPr lang="it-IT" sz="2400" b="1" dirty="0" err="1">
                <a:solidFill>
                  <a:prstClr val="white"/>
                </a:solidFill>
                <a:latin typeface="Arial"/>
              </a:rPr>
              <a:t>Allocation</a:t>
            </a:r>
            <a:endParaRPr lang="it-IT" sz="2400" b="1" dirty="0">
              <a:solidFill>
                <a:prstClr val="white"/>
              </a:solidFill>
              <a:latin typeface="Arial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2400" b="1" dirty="0">
              <a:solidFill>
                <a:prstClr val="white"/>
              </a:solidFill>
              <a:latin typeface="Arial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400" b="1" dirty="0">
                <a:solidFill>
                  <a:prstClr val="white"/>
                </a:solidFill>
                <a:latin typeface="Arial"/>
              </a:rPr>
              <a:t>Group </a:t>
            </a:r>
            <a:r>
              <a:rPr lang="it-IT" sz="2400" b="1" dirty="0" err="1">
                <a:solidFill>
                  <a:prstClr val="white"/>
                </a:solidFill>
                <a:latin typeface="Arial"/>
              </a:rPr>
              <a:t>Feeding</a:t>
            </a:r>
            <a:endParaRPr lang="it-IT" sz="2400" b="1" dirty="0">
              <a:solidFill>
                <a:prstClr val="white"/>
              </a:solidFill>
              <a:latin typeface="Arial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2400" b="1" dirty="0">
              <a:solidFill>
                <a:prstClr val="white"/>
              </a:solidFill>
              <a:latin typeface="Arial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400" b="1" dirty="0" err="1">
                <a:solidFill>
                  <a:prstClr val="white"/>
                </a:solidFill>
                <a:latin typeface="Arial"/>
              </a:rPr>
              <a:t>Efficiency</a:t>
            </a:r>
            <a:endParaRPr lang="it-IT" sz="2400" b="1" dirty="0">
              <a:solidFill>
                <a:prstClr val="white"/>
              </a:solidFill>
              <a:latin typeface="Arial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2400" b="1" dirty="0">
              <a:solidFill>
                <a:prstClr val="white"/>
              </a:solidFill>
              <a:latin typeface="Arial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400" b="1" dirty="0" err="1">
                <a:solidFill>
                  <a:prstClr val="white"/>
                </a:solidFill>
                <a:latin typeface="Arial"/>
              </a:rPr>
              <a:t>Labour</a:t>
            </a:r>
            <a:r>
              <a:rPr lang="it-IT" sz="2400" b="1" dirty="0">
                <a:solidFill>
                  <a:prstClr val="white"/>
                </a:solidFill>
                <a:latin typeface="Arial"/>
              </a:rPr>
              <a:t> Management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2400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07128"/>
            <a:ext cx="3020362" cy="85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32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3"/>
          <p:cNvSpPr>
            <a:spLocks noGrp="1"/>
          </p:cNvSpPr>
          <p:nvPr>
            <p:ph type="ctrTitle"/>
          </p:nvPr>
        </p:nvSpPr>
        <p:spPr>
          <a:xfrm>
            <a:off x="177604" y="1494064"/>
            <a:ext cx="11693267" cy="4955722"/>
          </a:xfrm>
        </p:spPr>
        <p:txBody>
          <a:bodyPr/>
          <a:lstStyle/>
          <a:p>
            <a:pPr eaLnBrk="1" hangingPunct="1"/>
            <a:r>
              <a:rPr lang="it-IT" sz="2800" b="1" dirty="0" smtClean="0">
                <a:solidFill>
                  <a:srgbClr val="0070C0"/>
                </a:solidFill>
              </a:rPr>
              <a:t>Ho una risorsa:</a:t>
            </a:r>
            <a:r>
              <a:rPr lang="it-IT" sz="2800" b="1" dirty="0" smtClean="0">
                <a:solidFill>
                  <a:srgbClr val="FF0000"/>
                </a:solidFill>
              </a:rPr>
              <a:t>  </a:t>
            </a:r>
            <a:br>
              <a:rPr lang="it-IT" sz="2800" b="1" dirty="0" smtClean="0">
                <a:solidFill>
                  <a:srgbClr val="FF0000"/>
                </a:solidFill>
              </a:rPr>
            </a:br>
            <a:r>
              <a:rPr lang="it-IT" sz="2800" b="1" dirty="0" smtClean="0">
                <a:solidFill>
                  <a:srgbClr val="FF0000"/>
                </a:solidFill>
              </a:rPr>
              <a:t>Alimenti, Campi, Mercato… etc..</a:t>
            </a:r>
            <a:br>
              <a:rPr lang="it-IT" sz="2800" b="1" dirty="0" smtClean="0">
                <a:solidFill>
                  <a:srgbClr val="FF0000"/>
                </a:solidFill>
              </a:rPr>
            </a:br>
            <a:r>
              <a:rPr lang="it-IT" sz="2800" b="1" dirty="0">
                <a:solidFill>
                  <a:srgbClr val="FF0000"/>
                </a:solidFill>
              </a:rPr>
              <a:t/>
            </a:r>
            <a:br>
              <a:rPr lang="it-IT" sz="2800" b="1" dirty="0">
                <a:solidFill>
                  <a:srgbClr val="FF0000"/>
                </a:solidFill>
              </a:rPr>
            </a:br>
            <a:r>
              <a:rPr lang="it-IT" sz="2800" b="1" dirty="0" smtClean="0">
                <a:solidFill>
                  <a:srgbClr val="FF0000"/>
                </a:solidFill>
              </a:rPr>
              <a:t>Come la Uso al meglio </a:t>
            </a:r>
            <a:br>
              <a:rPr lang="it-IT" sz="2800" b="1" dirty="0" smtClean="0">
                <a:solidFill>
                  <a:srgbClr val="FF0000"/>
                </a:solidFill>
              </a:rPr>
            </a:br>
            <a:r>
              <a:rPr lang="it-IT" sz="2800" b="1" dirty="0" smtClean="0">
                <a:solidFill>
                  <a:srgbClr val="0070C0"/>
                </a:solidFill>
              </a:rPr>
              <a:t>nelle diverse razioni che formulerò nella mia stalla ??</a:t>
            </a:r>
            <a:br>
              <a:rPr lang="it-IT" sz="2800" b="1" dirty="0" smtClean="0">
                <a:solidFill>
                  <a:srgbClr val="0070C0"/>
                </a:solidFill>
              </a:rPr>
            </a:br>
            <a:r>
              <a:rPr lang="it-IT" sz="2800" b="1" dirty="0">
                <a:solidFill>
                  <a:srgbClr val="FF0000"/>
                </a:solidFill>
              </a:rPr>
              <a:t/>
            </a:r>
            <a:br>
              <a:rPr lang="it-IT" sz="2800" b="1" dirty="0">
                <a:solidFill>
                  <a:srgbClr val="FF0000"/>
                </a:solidFill>
              </a:rPr>
            </a:br>
            <a:r>
              <a:rPr lang="it-IT" sz="2800" b="1" dirty="0" smtClean="0">
                <a:solidFill>
                  <a:srgbClr val="FF0000"/>
                </a:solidFill>
              </a:rPr>
              <a:t>E quindi:</a:t>
            </a:r>
            <a:br>
              <a:rPr lang="it-IT" sz="2800" b="1" dirty="0" smtClean="0">
                <a:solidFill>
                  <a:srgbClr val="FF0000"/>
                </a:solidFill>
              </a:rPr>
            </a:br>
            <a:r>
              <a:rPr lang="it-IT" sz="2800" b="1" dirty="0" smtClean="0">
                <a:solidFill>
                  <a:srgbClr val="FF0000"/>
                </a:solidFill>
              </a:rPr>
              <a:t> </a:t>
            </a:r>
            <a:r>
              <a:rPr lang="it-IT" sz="2800" b="1" dirty="0" smtClean="0">
                <a:solidFill>
                  <a:srgbClr val="0070C0"/>
                </a:solidFill>
              </a:rPr>
              <a:t>Quale piano colturale </a:t>
            </a:r>
            <a:br>
              <a:rPr lang="it-IT" sz="2800" b="1" dirty="0" smtClean="0">
                <a:solidFill>
                  <a:srgbClr val="0070C0"/>
                </a:solidFill>
              </a:rPr>
            </a:br>
            <a:r>
              <a:rPr lang="it-IT" sz="2800" b="1" dirty="0" smtClean="0">
                <a:solidFill>
                  <a:srgbClr val="0070C0"/>
                </a:solidFill>
              </a:rPr>
              <a:t>conviene di più per produrre quello che mi serve ???  </a:t>
            </a:r>
            <a:br>
              <a:rPr lang="it-IT" sz="2800" b="1" dirty="0" smtClean="0">
                <a:solidFill>
                  <a:srgbClr val="0070C0"/>
                </a:solidFill>
              </a:rPr>
            </a:br>
            <a:endParaRPr lang="it-IT" sz="2800" b="1" dirty="0">
              <a:solidFill>
                <a:srgbClr val="0070C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4427" y="5997991"/>
            <a:ext cx="3020362" cy="85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98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75520" y="260648"/>
            <a:ext cx="8712968" cy="6264696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it-IT" sz="2800" dirty="0">
                <a:solidFill>
                  <a:schemeClr val="tx1"/>
                </a:solidFill>
              </a:rPr>
              <a:t>Serve un approccio On Farm </a:t>
            </a:r>
            <a:endParaRPr lang="it-IT" sz="28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it-IT" sz="2800" dirty="0" smtClean="0">
                <a:solidFill>
                  <a:schemeClr val="tx1"/>
                </a:solidFill>
              </a:rPr>
              <a:t>semplice </a:t>
            </a:r>
            <a:endParaRPr lang="it-IT" sz="2800" dirty="0">
              <a:solidFill>
                <a:schemeClr val="tx1"/>
              </a:solidFill>
            </a:endParaRPr>
          </a:p>
          <a:p>
            <a:pPr eaLnBrk="1" hangingPunct="1"/>
            <a:r>
              <a:rPr lang="it-IT" sz="2800" dirty="0">
                <a:solidFill>
                  <a:schemeClr val="tx1"/>
                </a:solidFill>
              </a:rPr>
              <a:t>Per analisi di Scenario e di </a:t>
            </a:r>
            <a:r>
              <a:rPr lang="it-IT" sz="2800" dirty="0" err="1" smtClean="0">
                <a:solidFill>
                  <a:schemeClr val="tx1"/>
                </a:solidFill>
              </a:rPr>
              <a:t>What</a:t>
            </a:r>
            <a:r>
              <a:rPr lang="it-IT" sz="2800" dirty="0" smtClean="0">
                <a:solidFill>
                  <a:schemeClr val="tx1"/>
                </a:solidFill>
              </a:rPr>
              <a:t>–</a:t>
            </a:r>
            <a:r>
              <a:rPr lang="it-IT" sz="2800" dirty="0" err="1" smtClean="0">
                <a:solidFill>
                  <a:schemeClr val="tx1"/>
                </a:solidFill>
              </a:rPr>
              <a:t>If</a:t>
            </a:r>
            <a:r>
              <a:rPr lang="it-IT" sz="2800" dirty="0" smtClean="0">
                <a:solidFill>
                  <a:schemeClr val="tx1"/>
                </a:solidFill>
              </a:rPr>
              <a:t>  basato </a:t>
            </a:r>
          </a:p>
          <a:p>
            <a:pPr eaLnBrk="1" hangingPunct="1"/>
            <a:r>
              <a:rPr lang="it-IT" sz="2800" dirty="0" smtClean="0">
                <a:solidFill>
                  <a:schemeClr val="tx1"/>
                </a:solidFill>
              </a:rPr>
              <a:t>su </a:t>
            </a:r>
            <a:r>
              <a:rPr lang="it-IT" sz="2800" dirty="0">
                <a:solidFill>
                  <a:schemeClr val="tx1"/>
                </a:solidFill>
              </a:rPr>
              <a:t>informazioni reperibili dall’allevatore </a:t>
            </a:r>
            <a:r>
              <a:rPr lang="it-IT" sz="2800" dirty="0" smtClean="0">
                <a:solidFill>
                  <a:schemeClr val="tx1"/>
                </a:solidFill>
              </a:rPr>
              <a:t>:</a:t>
            </a:r>
          </a:p>
          <a:p>
            <a:pPr algn="l" eaLnBrk="1" hangingPunct="1"/>
            <a:endParaRPr lang="it-IT" sz="2800" dirty="0">
              <a:solidFill>
                <a:schemeClr val="tx1"/>
              </a:solidFill>
            </a:endParaRPr>
          </a:p>
          <a:p>
            <a:pPr marL="457200" indent="-457200" algn="l" eaLnBrk="1" hangingPunct="1">
              <a:buFontTx/>
              <a:buChar char="-"/>
            </a:pPr>
            <a:r>
              <a:rPr lang="it-IT" sz="2800" dirty="0">
                <a:solidFill>
                  <a:schemeClr val="tx1"/>
                </a:solidFill>
              </a:rPr>
              <a:t>Costo dei Foraggi e dei Prodotti Aziendali</a:t>
            </a:r>
          </a:p>
          <a:p>
            <a:pPr marL="457200" indent="-457200" algn="l" eaLnBrk="1" hangingPunct="1">
              <a:buFontTx/>
              <a:buChar char="-"/>
            </a:pPr>
            <a:r>
              <a:rPr lang="it-IT" sz="2800" dirty="0">
                <a:solidFill>
                  <a:schemeClr val="tx1"/>
                </a:solidFill>
              </a:rPr>
              <a:t>Colture alternative possibili</a:t>
            </a:r>
            <a:endParaRPr lang="it-IT" sz="2100" dirty="0">
              <a:solidFill>
                <a:schemeClr val="tx1"/>
              </a:solidFill>
            </a:endParaRPr>
          </a:p>
          <a:p>
            <a:pPr marL="457200" indent="-457200" algn="l" eaLnBrk="1" hangingPunct="1">
              <a:buFontTx/>
              <a:buChar char="-"/>
            </a:pPr>
            <a:r>
              <a:rPr lang="it-IT" sz="2800" dirty="0">
                <a:solidFill>
                  <a:schemeClr val="tx1"/>
                </a:solidFill>
              </a:rPr>
              <a:t>Costi di Mercato delle Materie Prime</a:t>
            </a:r>
          </a:p>
          <a:p>
            <a:pPr marL="457200" indent="-457200" algn="l" eaLnBrk="1" hangingPunct="1">
              <a:buFontTx/>
              <a:buChar char="-"/>
            </a:pPr>
            <a:r>
              <a:rPr lang="it-IT" sz="2800" dirty="0">
                <a:solidFill>
                  <a:schemeClr val="tx1"/>
                </a:solidFill>
              </a:rPr>
              <a:t>Caratteristiche della Mandria</a:t>
            </a:r>
          </a:p>
          <a:p>
            <a:pPr marL="457200" indent="-457200" algn="l" eaLnBrk="1" hangingPunct="1">
              <a:buFontTx/>
              <a:buChar char="-"/>
            </a:pPr>
            <a:r>
              <a:rPr lang="it-IT" sz="2800" dirty="0">
                <a:solidFill>
                  <a:schemeClr val="tx1"/>
                </a:solidFill>
              </a:rPr>
              <a:t>Produzione e Fatturato del Latte</a:t>
            </a:r>
          </a:p>
          <a:p>
            <a:pPr marL="457200" indent="-457200" algn="l" eaLnBrk="1" hangingPunct="1">
              <a:buFontTx/>
              <a:buChar char="-"/>
            </a:pPr>
            <a:r>
              <a:rPr lang="it-IT" sz="2800" dirty="0">
                <a:solidFill>
                  <a:schemeClr val="tx1"/>
                </a:solidFill>
              </a:rPr>
              <a:t>Terra, </a:t>
            </a:r>
            <a:r>
              <a:rPr lang="it-IT" sz="2800" dirty="0" smtClean="0">
                <a:solidFill>
                  <a:schemeClr val="tx1"/>
                </a:solidFill>
              </a:rPr>
              <a:t>Strutture e Lavorazioni</a:t>
            </a:r>
            <a:endParaRPr lang="it-IT" sz="2800" dirty="0">
              <a:solidFill>
                <a:schemeClr val="tx1"/>
              </a:solidFill>
            </a:endParaRPr>
          </a:p>
          <a:p>
            <a:pPr marL="457200" indent="-457200" algn="l" eaLnBrk="1" hangingPunct="1">
              <a:buFontTx/>
              <a:buChar char="-"/>
            </a:pPr>
            <a:r>
              <a:rPr lang="it-IT" sz="2800" dirty="0">
                <a:solidFill>
                  <a:schemeClr val="tx1"/>
                </a:solidFill>
              </a:rPr>
              <a:t>Parco </a:t>
            </a:r>
            <a:r>
              <a:rPr lang="it-IT" sz="2800" dirty="0" smtClean="0">
                <a:solidFill>
                  <a:schemeClr val="tx1"/>
                </a:solidFill>
              </a:rPr>
              <a:t>Macchine</a:t>
            </a:r>
            <a:endParaRPr lang="it-IT" sz="2800" dirty="0">
              <a:solidFill>
                <a:schemeClr val="tx1"/>
              </a:solidFill>
            </a:endParaRPr>
          </a:p>
          <a:p>
            <a:pPr marL="457200" indent="-457200" algn="l" eaLnBrk="1" hangingPunct="1">
              <a:buFontTx/>
              <a:buChar char="-"/>
            </a:pPr>
            <a:endParaRPr lang="it-IT" sz="2800" dirty="0">
              <a:solidFill>
                <a:schemeClr val="tx1"/>
              </a:solidFill>
            </a:endParaRPr>
          </a:p>
          <a:p>
            <a:pPr marL="457200" indent="-457200" algn="l" eaLnBrk="1" hangingPunct="1">
              <a:buFontTx/>
              <a:buChar char="-"/>
            </a:pPr>
            <a:endParaRPr lang="it-IT" sz="2800" dirty="0">
              <a:solidFill>
                <a:schemeClr val="tx1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4427" y="5997991"/>
            <a:ext cx="3020362" cy="85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63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07128"/>
            <a:ext cx="3020362" cy="850872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7499648" y="631101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FF0000"/>
                </a:solidFill>
                <a:latin typeface="+mj-lt"/>
              </a:rPr>
              <a:t>Il Sistema</a:t>
            </a:r>
          </a:p>
        </p:txBody>
      </p:sp>
      <p:sp>
        <p:nvSpPr>
          <p:cNvPr id="2" name="Ovale 1"/>
          <p:cNvSpPr/>
          <p:nvPr/>
        </p:nvSpPr>
        <p:spPr>
          <a:xfrm>
            <a:off x="2567609" y="-1"/>
            <a:ext cx="3408614" cy="16288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b="1" dirty="0">
                <a:solidFill>
                  <a:srgbClr val="FFFF00"/>
                </a:solidFill>
              </a:rPr>
              <a:t>STALLA</a:t>
            </a:r>
          </a:p>
        </p:txBody>
      </p:sp>
      <p:sp>
        <p:nvSpPr>
          <p:cNvPr id="3" name="Rettangolo 2"/>
          <p:cNvSpPr/>
          <p:nvPr/>
        </p:nvSpPr>
        <p:spPr>
          <a:xfrm>
            <a:off x="1907771" y="1844824"/>
            <a:ext cx="8136904" cy="2735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dirty="0">
                <a:solidFill>
                  <a:srgbClr val="FFFF00"/>
                </a:solidFill>
              </a:rPr>
              <a:t>ANIMALI:</a:t>
            </a:r>
          </a:p>
          <a:p>
            <a:r>
              <a:rPr lang="it-IT" sz="2000" dirty="0">
                <a:solidFill>
                  <a:srgbClr val="FFFF00"/>
                </a:solidFill>
              </a:rPr>
              <a:t> 	N° di vacche, Manze, Asciutte, Vitelle</a:t>
            </a:r>
          </a:p>
          <a:p>
            <a:r>
              <a:rPr lang="it-IT" sz="2000" dirty="0">
                <a:solidFill>
                  <a:srgbClr val="FFFF00"/>
                </a:solidFill>
              </a:rPr>
              <a:t>	N° di Gruppi e/o Razioni</a:t>
            </a:r>
          </a:p>
          <a:p>
            <a:r>
              <a:rPr lang="it-IT" sz="2000" dirty="0">
                <a:solidFill>
                  <a:srgbClr val="FFFF00"/>
                </a:solidFill>
              </a:rPr>
              <a:t>	Produzione dei vari Gruppi</a:t>
            </a:r>
          </a:p>
          <a:p>
            <a:r>
              <a:rPr lang="it-IT" sz="2000" dirty="0">
                <a:solidFill>
                  <a:srgbClr val="FFFF00"/>
                </a:solidFill>
              </a:rPr>
              <a:t>	Ingestione di Sostanza Secca</a:t>
            </a:r>
          </a:p>
          <a:p>
            <a:r>
              <a:rPr lang="it-IT" sz="2000" dirty="0">
                <a:solidFill>
                  <a:srgbClr val="FFFF00"/>
                </a:solidFill>
              </a:rPr>
              <a:t>	Qualità del Latte</a:t>
            </a:r>
          </a:p>
          <a:p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1907773" y="4796120"/>
            <a:ext cx="8136903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dirty="0">
                <a:solidFill>
                  <a:srgbClr val="FFFF00"/>
                </a:solidFill>
              </a:rPr>
              <a:t>Logistica</a:t>
            </a:r>
          </a:p>
          <a:p>
            <a:r>
              <a:rPr lang="it-IT" sz="2000" dirty="0">
                <a:solidFill>
                  <a:srgbClr val="FFFF00"/>
                </a:solidFill>
              </a:rPr>
              <a:t>	Disponibilità di Stoccaggi, Trincee, Fienili, Fasciati</a:t>
            </a:r>
          </a:p>
          <a:p>
            <a:r>
              <a:rPr lang="it-IT" sz="2000" dirty="0">
                <a:solidFill>
                  <a:srgbClr val="FFFF00"/>
                </a:solidFill>
              </a:rPr>
              <a:t>	Salami etc.</a:t>
            </a:r>
          </a:p>
          <a:p>
            <a:endParaRPr lang="it-IT" dirty="0"/>
          </a:p>
        </p:txBody>
      </p:sp>
      <p:sp>
        <p:nvSpPr>
          <p:cNvPr id="6" name="Ovale 5"/>
          <p:cNvSpPr/>
          <p:nvPr/>
        </p:nvSpPr>
        <p:spPr>
          <a:xfrm>
            <a:off x="7320136" y="188640"/>
            <a:ext cx="1872208" cy="72576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Campagna </a:t>
            </a:r>
          </a:p>
        </p:txBody>
      </p:sp>
      <p:sp>
        <p:nvSpPr>
          <p:cNvPr id="8" name="Ovale 7"/>
          <p:cNvSpPr/>
          <p:nvPr/>
        </p:nvSpPr>
        <p:spPr>
          <a:xfrm>
            <a:off x="5735960" y="1116956"/>
            <a:ext cx="1800200" cy="72786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Mercato </a:t>
            </a:r>
          </a:p>
        </p:txBody>
      </p:sp>
    </p:spTree>
    <p:extLst>
      <p:ext uri="{BB962C8B-B14F-4D97-AF65-F5344CB8AC3E}">
        <p14:creationId xmlns:p14="http://schemas.microsoft.com/office/powerpoint/2010/main" val="205439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4427" y="5997991"/>
            <a:ext cx="3020362" cy="850872"/>
          </a:xfrm>
          <a:prstGeom prst="rect">
            <a:avLst/>
          </a:prstGeom>
        </p:spPr>
      </p:pic>
      <p:sp>
        <p:nvSpPr>
          <p:cNvPr id="2" name="Ovale 1"/>
          <p:cNvSpPr/>
          <p:nvPr/>
        </p:nvSpPr>
        <p:spPr>
          <a:xfrm>
            <a:off x="5015880" y="0"/>
            <a:ext cx="4536504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b="1" dirty="0">
                <a:solidFill>
                  <a:srgbClr val="FFFF00"/>
                </a:solidFill>
              </a:rPr>
              <a:t>CAMPAGNA</a:t>
            </a:r>
          </a:p>
        </p:txBody>
      </p:sp>
      <p:sp>
        <p:nvSpPr>
          <p:cNvPr id="3" name="Rettangolo 2"/>
          <p:cNvSpPr/>
          <p:nvPr/>
        </p:nvSpPr>
        <p:spPr>
          <a:xfrm>
            <a:off x="1907771" y="1484784"/>
            <a:ext cx="8136904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dirty="0"/>
          </a:p>
          <a:p>
            <a:r>
              <a:rPr lang="it-IT" dirty="0">
                <a:solidFill>
                  <a:srgbClr val="FFFF00"/>
                </a:solidFill>
              </a:rPr>
              <a:t>Ettari Disponibili e Doppie Colture Possibili</a:t>
            </a:r>
          </a:p>
          <a:p>
            <a:endParaRPr lang="it-IT" dirty="0">
              <a:solidFill>
                <a:srgbClr val="FFFF00"/>
              </a:solidFill>
            </a:endParaRPr>
          </a:p>
          <a:p>
            <a:r>
              <a:rPr lang="it-IT" dirty="0">
                <a:solidFill>
                  <a:srgbClr val="FFFF00"/>
                </a:solidFill>
              </a:rPr>
              <a:t>	Piano Colturale Attuale</a:t>
            </a:r>
          </a:p>
          <a:p>
            <a:r>
              <a:rPr lang="it-IT" dirty="0">
                <a:solidFill>
                  <a:srgbClr val="FFFF00"/>
                </a:solidFill>
              </a:rPr>
              <a:t>	Colture Alternative Possibili</a:t>
            </a:r>
          </a:p>
          <a:p>
            <a:r>
              <a:rPr lang="it-IT" dirty="0">
                <a:solidFill>
                  <a:srgbClr val="FFFF00"/>
                </a:solidFill>
              </a:rPr>
              <a:t>	Produzioni per Ha</a:t>
            </a:r>
          </a:p>
          <a:p>
            <a:r>
              <a:rPr lang="it-IT" dirty="0"/>
              <a:t>	</a:t>
            </a:r>
          </a:p>
        </p:txBody>
      </p:sp>
      <p:sp>
        <p:nvSpPr>
          <p:cNvPr id="4" name="Rettangolo 3"/>
          <p:cNvSpPr/>
          <p:nvPr/>
        </p:nvSpPr>
        <p:spPr>
          <a:xfrm>
            <a:off x="1907772" y="3717032"/>
            <a:ext cx="8136903" cy="28248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>
                <a:solidFill>
                  <a:srgbClr val="FFFF00"/>
                </a:solidFill>
              </a:rPr>
              <a:t>Costi Colturali per Ha  ( per ogni coltura)</a:t>
            </a:r>
          </a:p>
          <a:p>
            <a:endParaRPr lang="it-IT" dirty="0">
              <a:solidFill>
                <a:srgbClr val="FFFF00"/>
              </a:solidFill>
            </a:endParaRPr>
          </a:p>
          <a:p>
            <a:r>
              <a:rPr lang="it-IT" dirty="0">
                <a:solidFill>
                  <a:srgbClr val="FFFF00"/>
                </a:solidFill>
              </a:rPr>
              <a:t>	Tipo di Lavorazioni ( </a:t>
            </a:r>
            <a:r>
              <a:rPr lang="it-IT" dirty="0" err="1">
                <a:solidFill>
                  <a:srgbClr val="FFFF00"/>
                </a:solidFill>
              </a:rPr>
              <a:t>Max</a:t>
            </a:r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it-IT" dirty="0" err="1">
                <a:solidFill>
                  <a:srgbClr val="FFFF00"/>
                </a:solidFill>
              </a:rPr>
              <a:t>Till</a:t>
            </a:r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it-IT" dirty="0">
                <a:solidFill>
                  <a:srgbClr val="FFFF00"/>
                </a:solidFill>
                <a:sym typeface="Wingdings" panose="05000000000000000000" pitchFamily="2" charset="2"/>
              </a:rPr>
              <a:t></a:t>
            </a:r>
            <a:r>
              <a:rPr lang="it-IT" dirty="0">
                <a:solidFill>
                  <a:srgbClr val="FFFF00"/>
                </a:solidFill>
              </a:rPr>
              <a:t> No </a:t>
            </a:r>
            <a:r>
              <a:rPr lang="it-IT" dirty="0" err="1">
                <a:solidFill>
                  <a:srgbClr val="FFFF00"/>
                </a:solidFill>
              </a:rPr>
              <a:t>Till</a:t>
            </a:r>
            <a:r>
              <a:rPr lang="it-IT" dirty="0">
                <a:solidFill>
                  <a:srgbClr val="FFFF00"/>
                </a:solidFill>
              </a:rPr>
              <a:t>)</a:t>
            </a:r>
          </a:p>
          <a:p>
            <a:r>
              <a:rPr lang="it-IT" dirty="0">
                <a:solidFill>
                  <a:srgbClr val="FFFF00"/>
                </a:solidFill>
              </a:rPr>
              <a:t> 	Ore di lavoro per Ha</a:t>
            </a:r>
          </a:p>
          <a:p>
            <a:r>
              <a:rPr lang="it-IT" dirty="0">
                <a:solidFill>
                  <a:srgbClr val="FFFF00"/>
                </a:solidFill>
              </a:rPr>
              <a:t>	Costi di Concimazione, Trattamenti, </a:t>
            </a:r>
          </a:p>
          <a:p>
            <a:r>
              <a:rPr lang="it-IT" dirty="0">
                <a:solidFill>
                  <a:srgbClr val="FFFF00"/>
                </a:solidFill>
              </a:rPr>
              <a:t>	Tipo di Irrigazione e Limiti disponibilità Acqua</a:t>
            </a:r>
          </a:p>
          <a:p>
            <a:r>
              <a:rPr lang="it-IT" dirty="0">
                <a:solidFill>
                  <a:srgbClr val="FFFF00"/>
                </a:solidFill>
              </a:rPr>
              <a:t>	Direttiva Nitrati</a:t>
            </a:r>
          </a:p>
        </p:txBody>
      </p:sp>
      <p:sp>
        <p:nvSpPr>
          <p:cNvPr id="5" name="Ovale 4"/>
          <p:cNvSpPr/>
          <p:nvPr/>
        </p:nvSpPr>
        <p:spPr>
          <a:xfrm>
            <a:off x="3647728" y="756916"/>
            <a:ext cx="1800200" cy="72786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Mercato </a:t>
            </a:r>
          </a:p>
        </p:txBody>
      </p:sp>
      <p:sp>
        <p:nvSpPr>
          <p:cNvPr id="6" name="Ovale 5"/>
          <p:cNvSpPr/>
          <p:nvPr/>
        </p:nvSpPr>
        <p:spPr>
          <a:xfrm>
            <a:off x="2747628" y="34122"/>
            <a:ext cx="1800200" cy="72786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Stalla </a:t>
            </a:r>
          </a:p>
        </p:txBody>
      </p:sp>
    </p:spTree>
    <p:extLst>
      <p:ext uri="{BB962C8B-B14F-4D97-AF65-F5344CB8AC3E}">
        <p14:creationId xmlns:p14="http://schemas.microsoft.com/office/powerpoint/2010/main" val="172898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4427" y="5997991"/>
            <a:ext cx="3020362" cy="850872"/>
          </a:xfrm>
          <a:prstGeom prst="rect">
            <a:avLst/>
          </a:prstGeom>
        </p:spPr>
      </p:pic>
      <p:sp>
        <p:nvSpPr>
          <p:cNvPr id="2" name="Ovale 1"/>
          <p:cNvSpPr/>
          <p:nvPr/>
        </p:nvSpPr>
        <p:spPr>
          <a:xfrm>
            <a:off x="5087888" y="44624"/>
            <a:ext cx="4464496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b="1" dirty="0">
                <a:solidFill>
                  <a:srgbClr val="FFFF00"/>
                </a:solidFill>
              </a:rPr>
              <a:t>CAMPAGNA</a:t>
            </a:r>
          </a:p>
        </p:txBody>
      </p:sp>
      <p:sp>
        <p:nvSpPr>
          <p:cNvPr id="3" name="Rettangolo 2"/>
          <p:cNvSpPr/>
          <p:nvPr/>
        </p:nvSpPr>
        <p:spPr>
          <a:xfrm>
            <a:off x="1907771" y="1484784"/>
            <a:ext cx="8136904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dirty="0"/>
          </a:p>
          <a:p>
            <a:pPr algn="ctr"/>
            <a:r>
              <a:rPr lang="it-IT" sz="3200" b="1" dirty="0">
                <a:solidFill>
                  <a:srgbClr val="FFFF00"/>
                </a:solidFill>
              </a:rPr>
              <a:t>Parco Macchine</a:t>
            </a:r>
          </a:p>
          <a:p>
            <a:pPr algn="ctr"/>
            <a:endParaRPr lang="it-IT" sz="3200" b="1" dirty="0">
              <a:solidFill>
                <a:srgbClr val="FFFF00"/>
              </a:solidFill>
            </a:endParaRPr>
          </a:p>
          <a:p>
            <a:pPr algn="ctr"/>
            <a:r>
              <a:rPr lang="it-IT" sz="3200" b="1" dirty="0">
                <a:solidFill>
                  <a:srgbClr val="FFFF00"/>
                </a:solidFill>
              </a:rPr>
              <a:t>Tipo, N°, Costo ed Età</a:t>
            </a:r>
          </a:p>
          <a:p>
            <a:endParaRPr lang="it-IT" dirty="0"/>
          </a:p>
          <a:p>
            <a:r>
              <a:rPr lang="it-IT" dirty="0"/>
              <a:t>	</a:t>
            </a:r>
          </a:p>
        </p:txBody>
      </p:sp>
      <p:sp>
        <p:nvSpPr>
          <p:cNvPr id="4" name="Rettangolo 3"/>
          <p:cNvSpPr/>
          <p:nvPr/>
        </p:nvSpPr>
        <p:spPr>
          <a:xfrm>
            <a:off x="1907772" y="3717032"/>
            <a:ext cx="8136903" cy="28248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>
              <a:solidFill>
                <a:srgbClr val="FFFF00"/>
              </a:solidFill>
            </a:endParaRPr>
          </a:p>
          <a:p>
            <a:pPr algn="ctr"/>
            <a:endParaRPr lang="it-IT" b="1" dirty="0">
              <a:solidFill>
                <a:srgbClr val="FFFF00"/>
              </a:solidFill>
            </a:endParaRPr>
          </a:p>
          <a:p>
            <a:pPr algn="ctr"/>
            <a:r>
              <a:rPr lang="it-IT" b="1" dirty="0">
                <a:solidFill>
                  <a:srgbClr val="FFFF00"/>
                </a:solidFill>
              </a:rPr>
              <a:t>Definizione di</a:t>
            </a:r>
          </a:p>
          <a:p>
            <a:pPr algn="ctr"/>
            <a:r>
              <a:rPr lang="it-IT" b="1" dirty="0">
                <a:solidFill>
                  <a:srgbClr val="FFFF00"/>
                </a:solidFill>
              </a:rPr>
              <a:t> </a:t>
            </a:r>
          </a:p>
          <a:p>
            <a:pPr algn="ctr"/>
            <a:r>
              <a:rPr lang="it-IT" b="1" dirty="0">
                <a:solidFill>
                  <a:schemeClr val="bg1"/>
                </a:solidFill>
              </a:rPr>
              <a:t>QUOTE di  AMMORTAMENTO </a:t>
            </a:r>
          </a:p>
          <a:p>
            <a:pPr algn="ctr"/>
            <a:r>
              <a:rPr lang="it-IT" dirty="0">
                <a:solidFill>
                  <a:srgbClr val="FFFF00"/>
                </a:solidFill>
              </a:rPr>
              <a:t>da attribuire in base alle ore/h</a:t>
            </a:r>
            <a:r>
              <a:rPr lang="it-IT" b="1" dirty="0">
                <a:solidFill>
                  <a:srgbClr val="FFFF00"/>
                </a:solidFill>
              </a:rPr>
              <a:t>a di lavorazione</a:t>
            </a:r>
          </a:p>
          <a:p>
            <a:pPr algn="ctr"/>
            <a:endParaRPr lang="it-IT" b="1" dirty="0">
              <a:solidFill>
                <a:srgbClr val="FFFF00"/>
              </a:solidFill>
            </a:endParaRPr>
          </a:p>
          <a:p>
            <a:pPr algn="ctr"/>
            <a:r>
              <a:rPr lang="it-IT" b="1" dirty="0">
                <a:solidFill>
                  <a:schemeClr val="bg1"/>
                </a:solidFill>
              </a:rPr>
              <a:t>COSTI DI MANUTENZIONE ANNUI</a:t>
            </a:r>
          </a:p>
          <a:p>
            <a:endParaRPr lang="it-IT" dirty="0"/>
          </a:p>
          <a:p>
            <a:r>
              <a:rPr lang="it-IT" dirty="0"/>
              <a:t> 	</a:t>
            </a:r>
          </a:p>
        </p:txBody>
      </p:sp>
      <p:sp>
        <p:nvSpPr>
          <p:cNvPr id="6" name="Freccia in giù 5"/>
          <p:cNvSpPr/>
          <p:nvPr/>
        </p:nvSpPr>
        <p:spPr>
          <a:xfrm>
            <a:off x="5087888" y="3170672"/>
            <a:ext cx="1728192" cy="762384"/>
          </a:xfrm>
          <a:prstGeom prst="downArrow">
            <a:avLst/>
          </a:prstGeom>
          <a:solidFill>
            <a:srgbClr val="92D050">
              <a:alpha val="5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/>
          <p:cNvSpPr/>
          <p:nvPr/>
        </p:nvSpPr>
        <p:spPr>
          <a:xfrm>
            <a:off x="3647728" y="756916"/>
            <a:ext cx="1800200" cy="72786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Mercato </a:t>
            </a:r>
          </a:p>
        </p:txBody>
      </p:sp>
      <p:sp>
        <p:nvSpPr>
          <p:cNvPr id="8" name="Ovale 7"/>
          <p:cNvSpPr/>
          <p:nvPr/>
        </p:nvSpPr>
        <p:spPr>
          <a:xfrm>
            <a:off x="2873388" y="44625"/>
            <a:ext cx="1800200" cy="72786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Stalla </a:t>
            </a:r>
          </a:p>
        </p:txBody>
      </p:sp>
    </p:spTree>
    <p:extLst>
      <p:ext uri="{BB962C8B-B14F-4D97-AF65-F5344CB8AC3E}">
        <p14:creationId xmlns:p14="http://schemas.microsoft.com/office/powerpoint/2010/main" val="294254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4427" y="5997991"/>
            <a:ext cx="3020362" cy="850872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775520" y="476672"/>
            <a:ext cx="8640960" cy="5904656"/>
          </a:xfrm>
        </p:spPr>
        <p:txBody>
          <a:bodyPr/>
          <a:lstStyle/>
          <a:p>
            <a:r>
              <a:rPr lang="it-IT" sz="3600" dirty="0"/>
              <a:t/>
            </a:r>
            <a:br>
              <a:rPr lang="it-IT" sz="3600" dirty="0"/>
            </a:br>
            <a:r>
              <a:rPr lang="it-IT" sz="3600" dirty="0"/>
              <a:t/>
            </a:r>
            <a:br>
              <a:rPr lang="it-IT" sz="3600" dirty="0"/>
            </a:br>
            <a:r>
              <a:rPr lang="it-IT" sz="3600" dirty="0"/>
              <a:t>      </a:t>
            </a:r>
            <a:r>
              <a:rPr lang="it-IT" sz="3200" b="1" i="1" dirty="0">
                <a:solidFill>
                  <a:srgbClr val="FF0000"/>
                </a:solidFill>
              </a:rPr>
              <a:t>Ogni Azienda ha specifici costi di :</a:t>
            </a:r>
            <a:br>
              <a:rPr lang="it-IT" sz="3200" b="1" i="1" dirty="0">
                <a:solidFill>
                  <a:srgbClr val="FF0000"/>
                </a:solidFill>
              </a:rPr>
            </a:br>
            <a:r>
              <a:rPr lang="it-IT" sz="3200" b="1" i="1" dirty="0">
                <a:solidFill>
                  <a:srgbClr val="FF0000"/>
                </a:solidFill>
              </a:rPr>
              <a:t>Ammortamento e Manutenzione delle attrezzature.</a:t>
            </a:r>
            <a:br>
              <a:rPr lang="it-IT" sz="3200" b="1" i="1" dirty="0">
                <a:solidFill>
                  <a:srgbClr val="FF0000"/>
                </a:solidFill>
              </a:rPr>
            </a:br>
            <a:r>
              <a:rPr lang="it-IT" sz="3200" b="1" i="1" dirty="0">
                <a:solidFill>
                  <a:srgbClr val="FF0000"/>
                </a:solidFill>
              </a:rPr>
              <a:t>                 </a:t>
            </a:r>
            <a:r>
              <a:rPr lang="it-IT" sz="3200" dirty="0"/>
              <a:t>Mais	</a:t>
            </a:r>
            <a:br>
              <a:rPr lang="it-IT" sz="3200" dirty="0"/>
            </a:br>
            <a:r>
              <a:rPr lang="it-IT" sz="3200" dirty="0"/>
              <a:t>Az. A  </a:t>
            </a:r>
            <a:r>
              <a:rPr lang="it-IT" sz="3200" dirty="0">
                <a:solidFill>
                  <a:srgbClr val="0070C0"/>
                </a:solidFill>
                <a:sym typeface="Wingdings" panose="05000000000000000000" pitchFamily="2" charset="2"/>
              </a:rPr>
              <a:t></a:t>
            </a:r>
            <a:r>
              <a:rPr lang="it-IT" sz="3200" dirty="0">
                <a:sym typeface="Wingdings" panose="05000000000000000000" pitchFamily="2" charset="2"/>
              </a:rPr>
              <a:t> 	</a:t>
            </a:r>
            <a:r>
              <a:rPr lang="it-IT" sz="3200" dirty="0" smtClean="0">
                <a:solidFill>
                  <a:srgbClr val="0070C0"/>
                </a:solidFill>
                <a:sym typeface="Wingdings" panose="05000000000000000000" pitchFamily="2" charset="2"/>
              </a:rPr>
              <a:t>200 </a:t>
            </a:r>
            <a:r>
              <a:rPr lang="it-IT" sz="3200" dirty="0">
                <a:solidFill>
                  <a:srgbClr val="0070C0"/>
                </a:solidFill>
                <a:sym typeface="Wingdings" panose="05000000000000000000" pitchFamily="2" charset="2"/>
              </a:rPr>
              <a:t>€/Ha</a:t>
            </a:r>
            <a:r>
              <a:rPr lang="it-IT" sz="3200" dirty="0">
                <a:sym typeface="Wingdings" panose="05000000000000000000" pitchFamily="2" charset="2"/>
              </a:rPr>
              <a:t/>
            </a:r>
            <a:br>
              <a:rPr lang="it-IT" sz="3200" dirty="0">
                <a:sym typeface="Wingdings" panose="05000000000000000000" pitchFamily="2" charset="2"/>
              </a:rPr>
            </a:br>
            <a:r>
              <a:rPr lang="it-IT" sz="3200" dirty="0">
                <a:sym typeface="Wingdings" panose="05000000000000000000" pitchFamily="2" charset="2"/>
              </a:rPr>
              <a:t>Az. B  </a:t>
            </a:r>
            <a:r>
              <a:rPr lang="it-IT" sz="3200" dirty="0">
                <a:solidFill>
                  <a:srgbClr val="0070C0"/>
                </a:solidFill>
                <a:sym typeface="Wingdings" panose="05000000000000000000" pitchFamily="2" charset="2"/>
              </a:rPr>
              <a:t></a:t>
            </a:r>
            <a:r>
              <a:rPr lang="it-IT" sz="3200" dirty="0">
                <a:sym typeface="Wingdings" panose="05000000000000000000" pitchFamily="2" charset="2"/>
              </a:rPr>
              <a:t> 	</a:t>
            </a:r>
            <a:r>
              <a:rPr lang="it-IT" sz="3200" dirty="0" smtClean="0">
                <a:solidFill>
                  <a:srgbClr val="0070C0"/>
                </a:solidFill>
                <a:sym typeface="Wingdings" panose="05000000000000000000" pitchFamily="2" charset="2"/>
              </a:rPr>
              <a:t>400 </a:t>
            </a:r>
            <a:r>
              <a:rPr lang="it-IT" sz="3200" dirty="0">
                <a:solidFill>
                  <a:srgbClr val="0070C0"/>
                </a:solidFill>
                <a:sym typeface="Wingdings" panose="05000000000000000000" pitchFamily="2" charset="2"/>
              </a:rPr>
              <a:t>€/Ha</a:t>
            </a:r>
            <a:r>
              <a:rPr lang="it-IT" sz="3200" dirty="0">
                <a:sym typeface="Wingdings" panose="05000000000000000000" pitchFamily="2" charset="2"/>
              </a:rPr>
              <a:t/>
            </a:r>
            <a:br>
              <a:rPr lang="it-IT" sz="3200" dirty="0">
                <a:sym typeface="Wingdings" panose="05000000000000000000" pitchFamily="2" charset="2"/>
              </a:rPr>
            </a:br>
            <a:r>
              <a:rPr lang="it-IT" sz="3200" dirty="0">
                <a:sym typeface="Wingdings" panose="05000000000000000000" pitchFamily="2" charset="2"/>
              </a:rPr>
              <a:t>Az. C  </a:t>
            </a:r>
            <a:r>
              <a:rPr lang="it-IT" sz="3200" dirty="0">
                <a:solidFill>
                  <a:srgbClr val="0070C0"/>
                </a:solidFill>
                <a:sym typeface="Wingdings" panose="05000000000000000000" pitchFamily="2" charset="2"/>
              </a:rPr>
              <a:t></a:t>
            </a:r>
            <a:r>
              <a:rPr lang="it-IT" sz="3200" dirty="0">
                <a:sym typeface="Wingdings" panose="05000000000000000000" pitchFamily="2" charset="2"/>
              </a:rPr>
              <a:t> 	</a:t>
            </a:r>
            <a:r>
              <a:rPr lang="it-IT" sz="3200" dirty="0" smtClean="0">
                <a:solidFill>
                  <a:srgbClr val="0070C0"/>
                </a:solidFill>
                <a:sym typeface="Wingdings" panose="05000000000000000000" pitchFamily="2" charset="2"/>
              </a:rPr>
              <a:t>500 </a:t>
            </a:r>
            <a:r>
              <a:rPr lang="it-IT" sz="3200" dirty="0">
                <a:solidFill>
                  <a:srgbClr val="0070C0"/>
                </a:solidFill>
                <a:sym typeface="Wingdings" panose="05000000000000000000" pitchFamily="2" charset="2"/>
              </a:rPr>
              <a:t>€/Ha</a:t>
            </a:r>
            <a:r>
              <a:rPr lang="it-IT" sz="3200" dirty="0">
                <a:sym typeface="Wingdings" panose="05000000000000000000" pitchFamily="2" charset="2"/>
              </a:rPr>
              <a:t/>
            </a:r>
            <a:br>
              <a:rPr lang="it-IT" sz="3200" dirty="0">
                <a:sym typeface="Wingdings" panose="05000000000000000000" pitchFamily="2" charset="2"/>
              </a:rPr>
            </a:br>
            <a:r>
              <a:rPr lang="it-IT" sz="3200" dirty="0"/>
              <a:t/>
            </a:r>
            <a:br>
              <a:rPr lang="it-IT" sz="3200" dirty="0"/>
            </a:br>
            <a:r>
              <a:rPr lang="it-IT" sz="2800" b="1" dirty="0">
                <a:solidFill>
                  <a:srgbClr val="0070C0"/>
                </a:solidFill>
              </a:rPr>
              <a:t>Tre aziende con diverso </a:t>
            </a:r>
            <a:r>
              <a:rPr lang="it-IT" sz="2800" b="1" u="sng" dirty="0">
                <a:solidFill>
                  <a:srgbClr val="0070C0"/>
                </a:solidFill>
              </a:rPr>
              <a:t>N° e Tipo di lavorazioni </a:t>
            </a:r>
            <a:r>
              <a:rPr lang="it-IT" sz="2800" b="1" dirty="0">
                <a:solidFill>
                  <a:srgbClr val="0070C0"/>
                </a:solidFill>
              </a:rPr>
              <a:t>dei terreni e diverso </a:t>
            </a:r>
            <a:r>
              <a:rPr lang="it-IT" sz="2800" b="1" u="sng" dirty="0">
                <a:solidFill>
                  <a:srgbClr val="0070C0"/>
                </a:solidFill>
              </a:rPr>
              <a:t>parco macchine </a:t>
            </a:r>
            <a:r>
              <a:rPr lang="it-IT" sz="2800" b="1" dirty="0">
                <a:solidFill>
                  <a:srgbClr val="0070C0"/>
                </a:solidFill>
              </a:rPr>
              <a:t>e </a:t>
            </a:r>
            <a:r>
              <a:rPr lang="it-IT" sz="2800" b="1" u="sng" dirty="0">
                <a:solidFill>
                  <a:srgbClr val="0070C0"/>
                </a:solidFill>
              </a:rPr>
              <a:t>costi di manutenzione</a:t>
            </a:r>
            <a:r>
              <a:rPr lang="it-IT" sz="2800" b="1" dirty="0">
                <a:solidFill>
                  <a:srgbClr val="0070C0"/>
                </a:solidFill>
              </a:rPr>
              <a:t> attrezzature di campagna</a:t>
            </a:r>
            <a:r>
              <a:rPr lang="it-IT" sz="3200" dirty="0"/>
              <a:t/>
            </a:r>
            <a:br>
              <a:rPr lang="it-IT" sz="3200" dirty="0"/>
            </a:b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244918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2174AC2506C4540A03F538E9248C1E1" ma:contentTypeVersion="13" ma:contentTypeDescription="Creare un nuovo documento." ma:contentTypeScope="" ma:versionID="15db4867673551c58f4511fe8413c232">
  <xsd:schema xmlns:xsd="http://www.w3.org/2001/XMLSchema" xmlns:xs="http://www.w3.org/2001/XMLSchema" xmlns:p="http://schemas.microsoft.com/office/2006/metadata/properties" xmlns:ns3="22316f51-825c-44dc-8dce-1664cf6331b3" xmlns:ns4="62f0d1bc-39e5-47a4-8aa0-be6508351e82" targetNamespace="http://schemas.microsoft.com/office/2006/metadata/properties" ma:root="true" ma:fieldsID="8e0a0672e999b0a396d795c3c56c51fb" ns3:_="" ns4:_="">
    <xsd:import namespace="22316f51-825c-44dc-8dce-1664cf6331b3"/>
    <xsd:import namespace="62f0d1bc-39e5-47a4-8aa0-be6508351e8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316f51-825c-44dc-8dce-1664cf6331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f0d1bc-39e5-47a4-8aa0-be6508351e8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suggerimento condivisione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97FCA41-95A7-41ED-A96E-2AC084DDBC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2316f51-825c-44dc-8dce-1664cf6331b3"/>
    <ds:schemaRef ds:uri="62f0d1bc-39e5-47a4-8aa0-be6508351e8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72460B2-2FDE-4400-BFBD-A8BDDBE7672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2968847-D020-4D30-A352-60540D1D7F13}">
  <ds:schemaRefs>
    <ds:schemaRef ds:uri="http://schemas.microsoft.com/office/2006/documentManagement/types"/>
    <ds:schemaRef ds:uri="http://purl.org/dc/terms/"/>
    <ds:schemaRef ds:uri="http://purl.org/dc/elements/1.1/"/>
    <ds:schemaRef ds:uri="http://purl.org/dc/dcmitype/"/>
    <ds:schemaRef ds:uri="http://schemas.microsoft.com/office/2006/metadata/properties"/>
    <ds:schemaRef ds:uri="62f0d1bc-39e5-47a4-8aa0-be6508351e82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22316f51-825c-44dc-8dce-1664cf6331b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1762</TotalTime>
  <Words>290</Words>
  <Application>Microsoft Office PowerPoint</Application>
  <PresentationFormat>Widescreen</PresentationFormat>
  <Paragraphs>160</Paragraphs>
  <Slides>16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16</vt:i4>
      </vt:variant>
    </vt:vector>
  </HeadingPairs>
  <TitlesOfParts>
    <vt:vector size="24" baseType="lpstr">
      <vt:lpstr>ＭＳ Ｐゴシック</vt:lpstr>
      <vt:lpstr>Arial</vt:lpstr>
      <vt:lpstr>Calibri</vt:lpstr>
      <vt:lpstr>Calibri Light</vt:lpstr>
      <vt:lpstr>Wingdings</vt:lpstr>
      <vt:lpstr>Tema di Office</vt:lpstr>
      <vt:lpstr>Personale</vt:lpstr>
      <vt:lpstr>Default Theme</vt:lpstr>
      <vt:lpstr>Optimization of on farm forage production through a whole system approach</vt:lpstr>
      <vt:lpstr>L’Azienda è un sistema complesso  fatto da molte componenti che non sempre lavorano insieme </vt:lpstr>
      <vt:lpstr>Le Razioni  Guidano i campi e le Colture ??   oppure   i Campi e le Scorte  Guidano le razioni ??</vt:lpstr>
      <vt:lpstr>Ho una risorsa:   Alimenti, Campi, Mercato… etc..  Come la Uso al meglio  nelle diverse razioni che formulerò nella mia stalla ??  E quindi:  Quale piano colturale  conviene di più per produrre quello che mi serve ??? 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       Ogni Azienda ha specifici costi di : Ammortamento e Manutenzione delle attrezzature.                  Mais  Az. A    200 €/Ha Az. B    400 €/Ha Az. C    500 €/Ha  Tre aziende con diverso N° e Tipo di lavorazioni dei terreni e diverso parco macchine e costi di manutenzione attrezzature di campagna </vt:lpstr>
      <vt:lpstr>Presentazione standard di PowerPoint</vt:lpstr>
      <vt:lpstr>La formulazione delle diete  o la scelta dei piani colturali molto spesso si condizionano a vicenda </vt:lpstr>
      <vt:lpstr>Formulazione al Minimo Costo: Logica solo economica ?</vt:lpstr>
      <vt:lpstr> CAMBIARE LA PROSPETTIVA </vt:lpstr>
      <vt:lpstr>Pensare al Sistema </vt:lpstr>
      <vt:lpstr>Fattori che vengono  considerati contemporaneamente</vt:lpstr>
      <vt:lpstr>Different solution in different farms Crop plan Variation in 29 Po valley  Dairy Herds</vt:lpstr>
    </vt:vector>
  </TitlesOfParts>
  <Company>Università Cattolica del Sacro Cuore - Piacenza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Seminario Ferrero Mangimi</dc:title>
  <dc:creator>Masoero Francesco</dc:creator>
  <cp:lastModifiedBy>Bricchi Cristina</cp:lastModifiedBy>
  <cp:revision>59</cp:revision>
  <dcterms:created xsi:type="dcterms:W3CDTF">2020-06-08T11:40:17Z</dcterms:created>
  <dcterms:modified xsi:type="dcterms:W3CDTF">2020-08-27T08:53:52Z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0x01010032174AC2506C4540A03F538E9248C1E1</vt:lpwstr>
  </property>
</Properties>
</file>