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</p:sldMasterIdLst>
  <p:notesMasterIdLst>
    <p:notesMasterId r:id="rId16"/>
  </p:notesMasterIdLst>
  <p:handoutMasterIdLst>
    <p:handoutMasterId r:id="rId17"/>
  </p:handoutMasterIdLst>
  <p:sldIdLst>
    <p:sldId id="431" r:id="rId6"/>
    <p:sldId id="4648" r:id="rId7"/>
    <p:sldId id="4649" r:id="rId8"/>
    <p:sldId id="4719" r:id="rId9"/>
    <p:sldId id="4717" r:id="rId10"/>
    <p:sldId id="4718" r:id="rId11"/>
    <p:sldId id="4714" r:id="rId12"/>
    <p:sldId id="4715" r:id="rId13"/>
    <p:sldId id="4716" r:id="rId14"/>
    <p:sldId id="4713" r:id="rId15"/>
  </p:sldIdLst>
  <p:sldSz cx="9144000" cy="5143500" type="screen16x9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D03"/>
    <a:srgbClr val="009FDA"/>
    <a:srgbClr val="3F9C35"/>
    <a:srgbClr val="D2492A"/>
    <a:srgbClr val="E0E1DD"/>
    <a:srgbClr val="616365"/>
    <a:srgbClr val="E49C00"/>
    <a:srgbClr val="B9F1F9"/>
    <a:srgbClr val="D47600"/>
    <a:srgbClr val="EA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1" autoAdjust="0"/>
    <p:restoredTop sz="95761" autoAdjust="0"/>
  </p:normalViewPr>
  <p:slideViewPr>
    <p:cSldViewPr snapToGrid="0">
      <p:cViewPr varScale="1">
        <p:scale>
          <a:sx n="146" d="100"/>
          <a:sy n="146" d="100"/>
        </p:scale>
        <p:origin x="804" y="114"/>
      </p:cViewPr>
      <p:guideLst>
        <p:guide orient="horz" pos="105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697" y="48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F2F3C-249B-4CBC-8708-ED0E847A45B4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DA9-0530-4EB2-9904-C0F166085FA3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21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91613-BAB8-427F-B5A6-BCA4D4FA9E89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6ADF1-225E-4356-ACDA-52C9BCC2D480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9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D39CF0-83C1-054B-AC76-A9C874DFDF6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6281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D39CF0-83C1-054B-AC76-A9C874DFDF6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767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D39CF0-83C1-054B-AC76-A9C874DFDF6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509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F3E143-490E-4913-B5EE-760DDB78A97E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94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gray">
          <a:xfrm>
            <a:off x="0" y="4540778"/>
            <a:ext cx="9144000" cy="159934"/>
          </a:xfrm>
          <a:prstGeom prst="rect">
            <a:avLst/>
          </a:prstGeom>
          <a:gradFill flip="none" rotWithShape="1">
            <a:gsLst>
              <a:gs pos="76000">
                <a:srgbClr val="007BBC"/>
              </a:gs>
              <a:gs pos="0">
                <a:schemeClr val="accent1"/>
              </a:gs>
              <a:gs pos="43000">
                <a:srgbClr val="004A93"/>
              </a:gs>
              <a:gs pos="56000">
                <a:srgbClr val="0062A7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17" name="Straight Connector 16"/>
          <p:cNvCxnSpPr/>
          <p:nvPr userDrawn="1"/>
        </p:nvCxnSpPr>
        <p:spPr bwMode="gray">
          <a:xfrm>
            <a:off x="513566" y="1133787"/>
            <a:ext cx="5120640" cy="119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518535" y="1339116"/>
            <a:ext cx="5201767" cy="139129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ts val="3400"/>
              </a:lnSpc>
              <a:defRPr sz="3200" b="1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– ALL CAPS</a:t>
            </a:r>
            <a:br>
              <a:rPr lang="en-US" dirty="0"/>
            </a:br>
            <a:r>
              <a:rPr lang="en-US" dirty="0"/>
              <a:t>3 LINES OF COPY MAX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18535" y="601032"/>
            <a:ext cx="5201767" cy="328617"/>
          </a:xfrm>
        </p:spPr>
        <p:txBody>
          <a:bodyPr anchor="b">
            <a:noAutofit/>
          </a:bodyPr>
          <a:lstStyle>
            <a:lvl1pPr marL="0" indent="0" algn="l">
              <a:buNone/>
              <a:defRPr sz="1600" b="1">
                <a:ln>
                  <a:noFill/>
                </a:ln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Rectangle 20"/>
          <p:cNvSpPr/>
          <p:nvPr userDrawn="1"/>
        </p:nvSpPr>
        <p:spPr bwMode="gray">
          <a:xfrm>
            <a:off x="0" y="4697730"/>
            <a:ext cx="9144000" cy="445770"/>
          </a:xfrm>
          <a:prstGeom prst="rect">
            <a:avLst/>
          </a:prstGeom>
          <a:gradFill flip="none" rotWithShape="1">
            <a:gsLst>
              <a:gs pos="66000">
                <a:schemeClr val="bg1"/>
              </a:gs>
              <a:gs pos="0">
                <a:schemeClr val="bg1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 bwMode="gray">
          <a:xfrm>
            <a:off x="8223301" y="4834890"/>
            <a:ext cx="565211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A646B-FACF-4B82-BDFC-72A0DF7DA70D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" name="Picture 23" descr="IRI_logo_RGB.wmf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361389" y="4787944"/>
            <a:ext cx="500970" cy="270650"/>
          </a:xfrm>
          <a:prstGeom prst="rect">
            <a:avLst/>
          </a:prstGeom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E09A25C8-C2C8-464A-8A8F-066012FBAEE7}"/>
              </a:ext>
            </a:extLst>
          </p:cNvPr>
          <p:cNvGrpSpPr/>
          <p:nvPr userDrawn="1"/>
        </p:nvGrpSpPr>
        <p:grpSpPr>
          <a:xfrm>
            <a:off x="825851" y="4762407"/>
            <a:ext cx="1528861" cy="348235"/>
            <a:chOff x="846821" y="4762407"/>
            <a:chExt cx="1528861" cy="348235"/>
          </a:xfrm>
        </p:grpSpPr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id="{EB4E881A-AB34-0645-AE4F-95F96A9C9819}"/>
                </a:ext>
              </a:extLst>
            </p:cNvPr>
            <p:cNvSpPr txBox="1"/>
            <p:nvPr/>
          </p:nvSpPr>
          <p:spPr>
            <a:xfrm>
              <a:off x="981199" y="4770279"/>
              <a:ext cx="13944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chemeClr val="accent1">
                      <a:lumMod val="75000"/>
                    </a:schemeClr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REM-Lab</a:t>
              </a:r>
              <a:endParaRPr lang="it-IT" sz="1100" dirty="0">
                <a:solidFill>
                  <a:schemeClr val="accent1">
                    <a:lumMod val="7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1A905FE6-59D5-7948-94A2-DCFFE111B72C}"/>
                </a:ext>
              </a:extLst>
            </p:cNvPr>
            <p:cNvSpPr txBox="1"/>
            <p:nvPr/>
          </p:nvSpPr>
          <p:spPr>
            <a:xfrm>
              <a:off x="846821" y="4791805"/>
              <a:ext cx="271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 dirty="0">
                  <a:solidFill>
                    <a:schemeClr val="bg2">
                      <a:lumMod val="10000"/>
                    </a:schemeClr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&amp;</a:t>
              </a:r>
            </a:p>
          </p:txBody>
        </p:sp>
        <p:pic>
          <p:nvPicPr>
            <p:cNvPr id="15" name="Graphic 7">
              <a:extLst>
                <a:ext uri="{FF2B5EF4-FFF2-40B4-BE49-F238E27FC236}">
                  <a16:creationId xmlns:a16="http://schemas.microsoft.com/office/drawing/2014/main" id="{AE79E003-E495-1E4F-90CF-C755764E23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 t="26140" b="22156"/>
            <a:stretch/>
          </p:blipFill>
          <p:spPr>
            <a:xfrm>
              <a:off x="1702158" y="4762407"/>
              <a:ext cx="673524" cy="3482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795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-Branded 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gray">
          <a:xfrm>
            <a:off x="0" y="545970"/>
            <a:ext cx="9144000" cy="264414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 bwMode="gray">
          <a:xfrm>
            <a:off x="0" y="1508359"/>
            <a:ext cx="9144000" cy="81047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5400" b="1" spc="0" dirty="0">
                <a:solidFill>
                  <a:schemeClr val="accent1"/>
                </a:solidFill>
              </a:rPr>
              <a:t>GRAZIE!</a:t>
            </a:r>
          </a:p>
        </p:txBody>
      </p:sp>
      <p:sp>
        <p:nvSpPr>
          <p:cNvPr id="5" name="TextBox 4"/>
          <p:cNvSpPr txBox="1"/>
          <p:nvPr userDrawn="1"/>
        </p:nvSpPr>
        <p:spPr bwMode="gray">
          <a:xfrm>
            <a:off x="1" y="3022868"/>
            <a:ext cx="9143999" cy="1676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9FD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9FD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maggiori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9FD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9FD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informazioni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9FD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9FD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contattare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9FD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9FD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9FD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Information Resources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srl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ia dei Missaglia 97, 20142 - Milano </a:t>
            </a:r>
          </a:p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Via Tirone 11/13, 00146 - Roma</a:t>
            </a:r>
          </a:p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Marketing.Italy@iriworldwide.com</a:t>
            </a:r>
            <a:b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+39 02 52579 1</a:t>
            </a:r>
          </a:p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9FD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Follow us on Twitter: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9FD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@IRI_INTL</a:t>
            </a:r>
          </a:p>
        </p:txBody>
      </p:sp>
      <p:pic>
        <p:nvPicPr>
          <p:cNvPr id="6" name="Picture 5" descr="IRI_logo_RGB.wmf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53094"/>
          <a:stretch/>
        </p:blipFill>
        <p:spPr bwMode="gray">
          <a:xfrm>
            <a:off x="6708141" y="1018600"/>
            <a:ext cx="1484245" cy="1709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662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Advanced User - Alt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D0CCC5-24AC-44D5-BE80-B7BFC4A15C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275"/>
          <a:stretch/>
        </p:blipFill>
        <p:spPr>
          <a:xfrm>
            <a:off x="0" y="0"/>
            <a:ext cx="9144000" cy="4229412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 userDrawn="1">
            <p:ph type="body" sz="quarter" idx="10"/>
          </p:nvPr>
        </p:nvSpPr>
        <p:spPr>
          <a:xfrm>
            <a:off x="498945" y="2576455"/>
            <a:ext cx="3738558" cy="46555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400" b="1">
                <a:solidFill>
                  <a:schemeClr val="bg1"/>
                </a:solidFill>
              </a:defRPr>
            </a:lvl1pPr>
            <a:lvl2pPr marL="0">
              <a:lnSpc>
                <a:spcPct val="100000"/>
              </a:lnSpc>
              <a:buNone/>
              <a:defRPr sz="1400" b="1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1"/>
          </p:nvPr>
        </p:nvSpPr>
        <p:spPr>
          <a:xfrm>
            <a:off x="498945" y="3444340"/>
            <a:ext cx="3738558" cy="34948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gray">
          <a:xfrm>
            <a:off x="493976" y="868585"/>
            <a:ext cx="5120640" cy="1191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498945" y="1007172"/>
            <a:ext cx="5201767" cy="1391291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ts val="3400"/>
              </a:lnSpc>
              <a:defRPr sz="3200" b="1" spc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– ALL CAPS</a:t>
            </a:r>
            <a:br>
              <a:rPr lang="en-US" dirty="0"/>
            </a:br>
            <a:r>
              <a:rPr lang="en-US" dirty="0"/>
              <a:t>3 LINES OF COPY MAX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98945" y="402572"/>
            <a:ext cx="5201767" cy="328617"/>
          </a:xfrm>
        </p:spPr>
        <p:txBody>
          <a:bodyPr anchor="b">
            <a:noAutofit/>
          </a:bodyPr>
          <a:lstStyle>
            <a:lvl1pPr marL="0" indent="0" algn="l">
              <a:buNone/>
              <a:defRPr sz="1600" b="1">
                <a:ln>
                  <a:noFill/>
                </a:ln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Rectangle 15"/>
          <p:cNvSpPr/>
          <p:nvPr userDrawn="1"/>
        </p:nvSpPr>
        <p:spPr bwMode="gray">
          <a:xfrm>
            <a:off x="0" y="4229412"/>
            <a:ext cx="9144000" cy="159934"/>
          </a:xfrm>
          <a:prstGeom prst="rect">
            <a:avLst/>
          </a:prstGeom>
          <a:gradFill flip="none" rotWithShape="1">
            <a:gsLst>
              <a:gs pos="76000">
                <a:srgbClr val="007BBC"/>
              </a:gs>
              <a:gs pos="0">
                <a:schemeClr val="accent1"/>
              </a:gs>
              <a:gs pos="43000">
                <a:srgbClr val="004A93"/>
              </a:gs>
              <a:gs pos="56000">
                <a:srgbClr val="0062A7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573135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469" y="1194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8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4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9" y="1194"/>
                        <a:ext cx="1465" cy="1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554" y="263109"/>
            <a:ext cx="8209454" cy="473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500"/>
            </a:lvl1pPr>
          </a:lstStyle>
          <a:p>
            <a:r>
              <a:rPr lang="en-US" dirty="0"/>
              <a:t>Click to edit Master title style for 1 or 2 line headlines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68554" y="843562"/>
            <a:ext cx="8209454" cy="22061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975" b="0">
                <a:solidFill>
                  <a:schemeClr val="accent4"/>
                </a:solidFill>
              </a:defRPr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en-US" dirty="0"/>
          </a:p>
        </p:txBody>
      </p:sp>
      <p:sp>
        <p:nvSpPr>
          <p:cNvPr id="9" name="Inhaltsplatzhalter 4"/>
          <p:cNvSpPr>
            <a:spLocks noGrp="1"/>
          </p:cNvSpPr>
          <p:nvPr>
            <p:ph sz="quarter" idx="26"/>
          </p:nvPr>
        </p:nvSpPr>
        <p:spPr>
          <a:xfrm>
            <a:off x="468557" y="1170387"/>
            <a:ext cx="4012689" cy="15588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50"/>
            </a:lvl1pPr>
            <a:lvl2pPr marL="263128" indent="0">
              <a:buNone/>
              <a:defRPr/>
            </a:lvl2pPr>
            <a:lvl3pPr marL="506016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de-DE" dirty="0"/>
          </a:p>
        </p:txBody>
      </p:sp>
      <p:sp>
        <p:nvSpPr>
          <p:cNvPr id="10" name="Inhaltsplatzhalter 4"/>
          <p:cNvSpPr>
            <a:spLocks noGrp="1"/>
          </p:cNvSpPr>
          <p:nvPr>
            <p:ph sz="quarter" idx="27"/>
          </p:nvPr>
        </p:nvSpPr>
        <p:spPr>
          <a:xfrm>
            <a:off x="4649458" y="1170385"/>
            <a:ext cx="4028551" cy="15588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50"/>
            </a:lvl1pPr>
            <a:lvl2pPr marL="263128" indent="0">
              <a:buNone/>
              <a:defRPr/>
            </a:lvl2pPr>
            <a:lvl3pPr marL="506016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de-DE" dirty="0"/>
          </a:p>
        </p:txBody>
      </p:sp>
      <p:sp>
        <p:nvSpPr>
          <p:cNvPr id="11" name="Inhaltsplatzhalter 4"/>
          <p:cNvSpPr>
            <a:spLocks noGrp="1"/>
          </p:cNvSpPr>
          <p:nvPr>
            <p:ph sz="quarter" idx="28"/>
          </p:nvPr>
        </p:nvSpPr>
        <p:spPr>
          <a:xfrm>
            <a:off x="468554" y="2883605"/>
            <a:ext cx="4026336" cy="15395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50"/>
            </a:lvl1pPr>
            <a:lvl2pPr marL="263128" indent="0">
              <a:buNone/>
              <a:defRPr/>
            </a:lvl2pPr>
            <a:lvl3pPr marL="506016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de-DE" dirty="0"/>
          </a:p>
        </p:txBody>
      </p:sp>
      <p:sp>
        <p:nvSpPr>
          <p:cNvPr id="12" name="Inhaltsplatzhalter 4"/>
          <p:cNvSpPr>
            <a:spLocks noGrp="1"/>
          </p:cNvSpPr>
          <p:nvPr>
            <p:ph sz="quarter" idx="29"/>
          </p:nvPr>
        </p:nvSpPr>
        <p:spPr>
          <a:xfrm>
            <a:off x="4666592" y="2883605"/>
            <a:ext cx="4011419" cy="15395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50"/>
            </a:lvl1pPr>
            <a:lvl2pPr marL="263128" indent="0">
              <a:buNone/>
              <a:defRPr/>
            </a:lvl2pPr>
            <a:lvl3pPr marL="506016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de-DE" dirty="0"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8556" y="4467229"/>
            <a:ext cx="3294185" cy="220420"/>
          </a:xfrm>
        </p:spPr>
        <p:txBody>
          <a:bodyPr anchor="ctr"/>
          <a:lstStyle>
            <a:lvl1pPr marL="40660" indent="0">
              <a:buNone/>
              <a:defRPr sz="675">
                <a:solidFill>
                  <a:schemeClr val="tx1"/>
                </a:solidFill>
              </a:defRPr>
            </a:lvl1pPr>
            <a:lvl2pPr marL="301406" indent="0">
              <a:buNone/>
              <a:defRPr sz="675"/>
            </a:lvl2pPr>
            <a:lvl3pPr marL="547866" indent="0">
              <a:buNone/>
              <a:defRPr sz="675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</a:lstStyle>
          <a:p>
            <a:pPr lvl="0"/>
            <a:r>
              <a:rPr lang="de-DE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4187229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F24-9DB3-4C26-AC84-9E77077A2D71}" type="datetimeFigureOut">
              <a:rPr lang="it-IT" smtClean="0"/>
              <a:pPr/>
              <a:t>29/10/2020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EC056-2EDD-4748-B600-C3354062C23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35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Photo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gray">
          <a:xfrm>
            <a:off x="0" y="4540778"/>
            <a:ext cx="9144000" cy="159934"/>
          </a:xfrm>
          <a:prstGeom prst="rect">
            <a:avLst/>
          </a:prstGeom>
          <a:gradFill flip="none" rotWithShape="1">
            <a:gsLst>
              <a:gs pos="76000">
                <a:srgbClr val="007BBC"/>
              </a:gs>
              <a:gs pos="0">
                <a:schemeClr val="accent1"/>
              </a:gs>
              <a:gs pos="43000">
                <a:srgbClr val="004A93"/>
              </a:gs>
              <a:gs pos="56000">
                <a:srgbClr val="0062A7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1" name="Rectangle 20"/>
          <p:cNvSpPr/>
          <p:nvPr userDrawn="1"/>
        </p:nvSpPr>
        <p:spPr bwMode="gray">
          <a:xfrm>
            <a:off x="0" y="4697730"/>
            <a:ext cx="9144000" cy="445770"/>
          </a:xfrm>
          <a:prstGeom prst="rect">
            <a:avLst/>
          </a:prstGeom>
          <a:gradFill flip="none" rotWithShape="1">
            <a:gsLst>
              <a:gs pos="66000">
                <a:schemeClr val="bg1"/>
              </a:gs>
              <a:gs pos="0">
                <a:schemeClr val="bg1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 bwMode="gray">
          <a:xfrm>
            <a:off x="8223301" y="4834890"/>
            <a:ext cx="565211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A646B-FACF-4B82-BDFC-72A0DF7DA70D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" name="Picture 23" descr="IRI_logo_RGB.wmf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361389" y="4787944"/>
            <a:ext cx="500970" cy="270650"/>
          </a:xfrm>
          <a:prstGeom prst="rect">
            <a:avLst/>
          </a:prstGeom>
        </p:spPr>
      </p:pic>
      <p:grpSp>
        <p:nvGrpSpPr>
          <p:cNvPr id="7" name="Gruppo 6">
            <a:extLst>
              <a:ext uri="{FF2B5EF4-FFF2-40B4-BE49-F238E27FC236}">
                <a16:creationId xmlns:a16="http://schemas.microsoft.com/office/drawing/2014/main" id="{8E2B9F56-8885-2A42-9CED-8D5B732A7C77}"/>
              </a:ext>
            </a:extLst>
          </p:cNvPr>
          <p:cNvGrpSpPr/>
          <p:nvPr userDrawn="1"/>
        </p:nvGrpSpPr>
        <p:grpSpPr>
          <a:xfrm>
            <a:off x="825851" y="4762407"/>
            <a:ext cx="1528861" cy="348235"/>
            <a:chOff x="846821" y="4762407"/>
            <a:chExt cx="1528861" cy="348235"/>
          </a:xfrm>
        </p:grpSpPr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DF97576D-6445-A648-8EAB-2C3225EB5859}"/>
                </a:ext>
              </a:extLst>
            </p:cNvPr>
            <p:cNvSpPr txBox="1"/>
            <p:nvPr/>
          </p:nvSpPr>
          <p:spPr>
            <a:xfrm>
              <a:off x="981199" y="4770279"/>
              <a:ext cx="13944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chemeClr val="accent1">
                      <a:lumMod val="75000"/>
                    </a:schemeClr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REM-Lab</a:t>
              </a:r>
              <a:endParaRPr lang="it-IT" sz="1100" dirty="0">
                <a:solidFill>
                  <a:schemeClr val="accent1">
                    <a:lumMod val="7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13C5FFA7-499F-8D44-9C4B-882C052FC72A}"/>
                </a:ext>
              </a:extLst>
            </p:cNvPr>
            <p:cNvSpPr txBox="1"/>
            <p:nvPr/>
          </p:nvSpPr>
          <p:spPr>
            <a:xfrm>
              <a:off x="846821" y="4791805"/>
              <a:ext cx="271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200" dirty="0">
                  <a:solidFill>
                    <a:schemeClr val="bg2">
                      <a:lumMod val="10000"/>
                    </a:schemeClr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&amp;</a:t>
              </a:r>
            </a:p>
          </p:txBody>
        </p:sp>
        <p:pic>
          <p:nvPicPr>
            <p:cNvPr id="11" name="Graphic 7">
              <a:extLst>
                <a:ext uri="{FF2B5EF4-FFF2-40B4-BE49-F238E27FC236}">
                  <a16:creationId xmlns:a16="http://schemas.microsoft.com/office/drawing/2014/main" id="{29BB157B-8362-9F47-8F34-7C845B3FB3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rcRect t="26140" b="22156"/>
            <a:stretch/>
          </p:blipFill>
          <p:spPr>
            <a:xfrm>
              <a:off x="1702158" y="4762407"/>
              <a:ext cx="673524" cy="3482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898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Photo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gray">
          <a:xfrm>
            <a:off x="0" y="4540778"/>
            <a:ext cx="9144000" cy="159934"/>
          </a:xfrm>
          <a:prstGeom prst="rect">
            <a:avLst/>
          </a:prstGeom>
          <a:gradFill flip="none" rotWithShape="1">
            <a:gsLst>
              <a:gs pos="76000">
                <a:srgbClr val="007BBC"/>
              </a:gs>
              <a:gs pos="0">
                <a:schemeClr val="accent1"/>
              </a:gs>
              <a:gs pos="43000">
                <a:srgbClr val="004A93"/>
              </a:gs>
              <a:gs pos="56000">
                <a:srgbClr val="0062A7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1" name="Rectangle 20"/>
          <p:cNvSpPr/>
          <p:nvPr userDrawn="1"/>
        </p:nvSpPr>
        <p:spPr bwMode="gray">
          <a:xfrm>
            <a:off x="0" y="4697730"/>
            <a:ext cx="9144000" cy="445770"/>
          </a:xfrm>
          <a:prstGeom prst="rect">
            <a:avLst/>
          </a:prstGeom>
          <a:gradFill flip="none" rotWithShape="1">
            <a:gsLst>
              <a:gs pos="66000">
                <a:schemeClr val="bg1"/>
              </a:gs>
              <a:gs pos="0">
                <a:schemeClr val="bg1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 bwMode="gray">
          <a:xfrm>
            <a:off x="8223301" y="4834890"/>
            <a:ext cx="565211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A646B-FACF-4B82-BDFC-72A0DF7DA70D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20040" y="277398"/>
            <a:ext cx="8503920" cy="473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Click to edit Master title style for 1 or 2 line headlines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20040" y="881059"/>
            <a:ext cx="8503919" cy="247650"/>
          </a:xfrm>
        </p:spPr>
        <p:txBody>
          <a:bodyPr/>
          <a:lstStyle>
            <a:lvl1pPr marL="0" indent="0">
              <a:buNone/>
              <a:defRPr sz="1400" b="1"/>
            </a:lvl1pPr>
            <a:lvl2pPr marL="263127" indent="0">
              <a:buNone/>
              <a:defRPr/>
            </a:lvl2pPr>
            <a:lvl3pPr marL="506016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D4C48CE0-CEF6-9C40-85C6-9721C186FDDC}"/>
              </a:ext>
            </a:extLst>
          </p:cNvPr>
          <p:cNvGrpSpPr/>
          <p:nvPr userDrawn="1"/>
        </p:nvGrpSpPr>
        <p:grpSpPr>
          <a:xfrm>
            <a:off x="152327" y="4764022"/>
            <a:ext cx="944987" cy="348235"/>
            <a:chOff x="173297" y="4764022"/>
            <a:chExt cx="944987" cy="348235"/>
          </a:xfrm>
        </p:grpSpPr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4D1C3A61-D68E-0749-A333-E759CFE98761}"/>
                </a:ext>
              </a:extLst>
            </p:cNvPr>
            <p:cNvSpPr txBox="1"/>
            <p:nvPr/>
          </p:nvSpPr>
          <p:spPr>
            <a:xfrm>
              <a:off x="846821" y="4791805"/>
              <a:ext cx="271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it-IT" sz="1200" dirty="0">
                <a:solidFill>
                  <a:schemeClr val="bg2">
                    <a:lumMod val="1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  <p:pic>
          <p:nvPicPr>
            <p:cNvPr id="16" name="Graphic 7">
              <a:extLst>
                <a:ext uri="{FF2B5EF4-FFF2-40B4-BE49-F238E27FC236}">
                  <a16:creationId xmlns:a16="http://schemas.microsoft.com/office/drawing/2014/main" id="{69CFF2B4-21E2-D440-9373-90732386A4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rcRect t="26140" b="22156"/>
            <a:stretch/>
          </p:blipFill>
          <p:spPr>
            <a:xfrm>
              <a:off x="173297" y="4764022"/>
              <a:ext cx="673524" cy="3482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387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&amp; Extra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" y="277398"/>
            <a:ext cx="8503920" cy="473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Click to edit Master title style for 1 or 2 line headlines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0040" y="1342768"/>
            <a:ext cx="8503919" cy="328161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4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4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4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05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Arial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20040" y="881059"/>
            <a:ext cx="8503919" cy="247650"/>
          </a:xfrm>
        </p:spPr>
        <p:txBody>
          <a:bodyPr/>
          <a:lstStyle>
            <a:lvl1pPr marL="0" indent="0">
              <a:buNone/>
              <a:defRPr sz="1400" b="1"/>
            </a:lvl1pPr>
            <a:lvl2pPr marL="263127" indent="0">
              <a:buNone/>
              <a:defRPr/>
            </a:lvl2pPr>
            <a:lvl3pPr marL="506016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93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&amp; Extra Cop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" y="277398"/>
            <a:ext cx="8503920" cy="473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Click to edit Master title style for 1 or 2 line headlines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0040" y="960120"/>
            <a:ext cx="8503919" cy="366426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4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4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4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 sz="105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Font typeface="Arial" pitchFamily="34" charset="0"/>
              <a:buChar char="•"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945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" y="277398"/>
            <a:ext cx="8503920" cy="473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Click to edit Master title style for 1 or 2 line headlines</a:t>
            </a:r>
          </a:p>
        </p:txBody>
      </p:sp>
    </p:spTree>
    <p:extLst>
      <p:ext uri="{BB962C8B-B14F-4D97-AF65-F5344CB8AC3E}">
        <p14:creationId xmlns:p14="http://schemas.microsoft.com/office/powerpoint/2010/main" val="276321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&amp; Sub-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" y="277398"/>
            <a:ext cx="8503920" cy="473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Click to edit Master title style for 1 or 2 line headlines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320040" y="881059"/>
            <a:ext cx="8503919" cy="247650"/>
          </a:xfrm>
        </p:spPr>
        <p:txBody>
          <a:bodyPr/>
          <a:lstStyle>
            <a:lvl1pPr marL="0" indent="0">
              <a:buNone/>
              <a:defRPr sz="1400" b="1"/>
            </a:lvl1pPr>
            <a:lvl2pPr marL="263127" indent="0">
              <a:buNone/>
              <a:defRPr/>
            </a:lvl2pPr>
            <a:lvl3pPr marL="506016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379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Product 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20040" y="277398"/>
            <a:ext cx="8503920" cy="473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US" dirty="0"/>
              <a:t>Click to edit Master title style for 1 or 2 line headlines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 bwMode="gray">
          <a:xfrm>
            <a:off x="320040" y="881059"/>
            <a:ext cx="8503919" cy="247650"/>
          </a:xfrm>
        </p:spPr>
        <p:txBody>
          <a:bodyPr/>
          <a:lstStyle>
            <a:lvl1pPr marL="0" indent="0">
              <a:buNone/>
              <a:defRPr sz="1400" b="1"/>
            </a:lvl1pPr>
            <a:lvl2pPr marL="263127" indent="0">
              <a:buNone/>
              <a:defRPr/>
            </a:lvl2pPr>
            <a:lvl3pPr marL="506016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87"/>
          <a:stretch/>
        </p:blipFill>
        <p:spPr bwMode="gray">
          <a:xfrm>
            <a:off x="6918397" y="164803"/>
            <a:ext cx="1895997" cy="82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12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gray">
          <a:xfrm>
            <a:off x="0" y="-4884"/>
            <a:ext cx="9144000" cy="2847475"/>
          </a:xfrm>
          <a:prstGeom prst="rect">
            <a:avLst/>
          </a:prstGeom>
          <a:gradFill flip="none" rotWithShape="1">
            <a:gsLst>
              <a:gs pos="76000">
                <a:srgbClr val="007BBC"/>
              </a:gs>
              <a:gs pos="0">
                <a:schemeClr val="accent1"/>
              </a:gs>
              <a:gs pos="43000">
                <a:srgbClr val="004A93"/>
              </a:gs>
              <a:gs pos="56000">
                <a:srgbClr val="0062A7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20040" y="277398"/>
            <a:ext cx="8503920" cy="473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 for 1 or 2 line headlines</a:t>
            </a:r>
          </a:p>
        </p:txBody>
      </p:sp>
      <p:cxnSp>
        <p:nvCxnSpPr>
          <p:cNvPr id="4" name="Straight Connector 3"/>
          <p:cNvCxnSpPr/>
          <p:nvPr userDrawn="1"/>
        </p:nvCxnSpPr>
        <p:spPr bwMode="gray">
          <a:xfrm>
            <a:off x="320040" y="811174"/>
            <a:ext cx="8503920" cy="1191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 bwMode="gray">
          <a:xfrm>
            <a:off x="320040" y="881059"/>
            <a:ext cx="8503919" cy="247650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  <a:lvl2pPr marL="263127" indent="0">
              <a:buNone/>
              <a:defRPr/>
            </a:lvl2pPr>
            <a:lvl3pPr marL="506016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09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/>
          <p:cNvSpPr>
            <a:spLocks noGrp="1"/>
          </p:cNvSpPr>
          <p:nvPr>
            <p:ph type="title"/>
          </p:nvPr>
        </p:nvSpPr>
        <p:spPr bwMode="gray">
          <a:xfrm>
            <a:off x="320040" y="277398"/>
            <a:ext cx="8503920" cy="47386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/>
              <a:t>Click to edit Master title style for 1 or 2 line headlines</a:t>
            </a:r>
          </a:p>
        </p:txBody>
      </p:sp>
      <p:sp>
        <p:nvSpPr>
          <p:cNvPr id="12" name="Rectangle 11"/>
          <p:cNvSpPr/>
          <p:nvPr/>
        </p:nvSpPr>
        <p:spPr bwMode="gray">
          <a:xfrm>
            <a:off x="0" y="4697730"/>
            <a:ext cx="9144000" cy="445770"/>
          </a:xfrm>
          <a:prstGeom prst="rect">
            <a:avLst/>
          </a:prstGeom>
          <a:gradFill flip="none" rotWithShape="1">
            <a:gsLst>
              <a:gs pos="66000">
                <a:schemeClr val="bg1"/>
              </a:gs>
              <a:gs pos="0">
                <a:schemeClr val="bg1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20040" y="959368"/>
            <a:ext cx="8366760" cy="36928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Slide Number Placeholder 5"/>
          <p:cNvSpPr txBox="1">
            <a:spLocks/>
          </p:cNvSpPr>
          <p:nvPr/>
        </p:nvSpPr>
        <p:spPr bwMode="gray">
          <a:xfrm>
            <a:off x="8223301" y="4834890"/>
            <a:ext cx="565211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8A646B-FACF-4B82-BDFC-72A0DF7DA70D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gray">
          <a:xfrm>
            <a:off x="0" y="-4883"/>
            <a:ext cx="9144000" cy="159934"/>
          </a:xfrm>
          <a:prstGeom prst="rect">
            <a:avLst/>
          </a:prstGeom>
          <a:gradFill flip="none" rotWithShape="1">
            <a:gsLst>
              <a:gs pos="76000">
                <a:srgbClr val="007BBC"/>
              </a:gs>
              <a:gs pos="0">
                <a:schemeClr val="accent1"/>
              </a:gs>
              <a:gs pos="43000">
                <a:srgbClr val="004A93"/>
              </a:gs>
              <a:gs pos="56000">
                <a:srgbClr val="0062A7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15" name="Straight Connector 14"/>
          <p:cNvCxnSpPr/>
          <p:nvPr/>
        </p:nvCxnSpPr>
        <p:spPr bwMode="gray">
          <a:xfrm>
            <a:off x="320040" y="811174"/>
            <a:ext cx="8503920" cy="1191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>
            <a:extLst>
              <a:ext uri="{FF2B5EF4-FFF2-40B4-BE49-F238E27FC236}">
                <a16:creationId xmlns:a16="http://schemas.microsoft.com/office/drawing/2014/main" id="{5FF52E9B-E652-3B43-89FF-AEC2C257DA23}"/>
              </a:ext>
            </a:extLst>
          </p:cNvPr>
          <p:cNvGrpSpPr/>
          <p:nvPr/>
        </p:nvGrpSpPr>
        <p:grpSpPr>
          <a:xfrm>
            <a:off x="-764431" y="4747799"/>
            <a:ext cx="1528861" cy="348235"/>
            <a:chOff x="846821" y="4762407"/>
            <a:chExt cx="1528861" cy="348235"/>
          </a:xfrm>
        </p:grpSpPr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123BF33C-A907-2647-AE0C-7A6B1BB6D74F}"/>
                </a:ext>
              </a:extLst>
            </p:cNvPr>
            <p:cNvSpPr txBox="1"/>
            <p:nvPr/>
          </p:nvSpPr>
          <p:spPr>
            <a:xfrm>
              <a:off x="846821" y="4791805"/>
              <a:ext cx="271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it-IT" sz="1200" dirty="0">
                <a:solidFill>
                  <a:schemeClr val="bg2">
                    <a:lumMod val="10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  <p:pic>
          <p:nvPicPr>
            <p:cNvPr id="16" name="Graphic 7">
              <a:extLst>
                <a:ext uri="{FF2B5EF4-FFF2-40B4-BE49-F238E27FC236}">
                  <a16:creationId xmlns:a16="http://schemas.microsoft.com/office/drawing/2014/main" id="{21BE72C4-C7F7-5A4B-921B-402F97DAD9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96DAC541-7B7A-43D3-8B79-37D633B846F1}">
                  <asvg:svgBlip xmlns:asvg="http://schemas.microsoft.com/office/drawing/2016/SVG/main" xmlns="" r:embed="rId16"/>
                </a:ext>
              </a:extLst>
            </a:blip>
            <a:srcRect t="26140" b="22156"/>
            <a:stretch/>
          </p:blipFill>
          <p:spPr>
            <a:xfrm>
              <a:off x="1702158" y="4762407"/>
              <a:ext cx="673524" cy="3482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283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18" r:id="rId2"/>
    <p:sldLayoutId id="2147483717" r:id="rId3"/>
    <p:sldLayoutId id="2147483664" r:id="rId4"/>
    <p:sldLayoutId id="2147483729" r:id="rId5"/>
    <p:sldLayoutId id="2147483676" r:id="rId6"/>
    <p:sldLayoutId id="2147483678" r:id="rId7"/>
    <p:sldLayoutId id="2147483677" r:id="rId8"/>
    <p:sldLayoutId id="2147483702" r:id="rId9"/>
    <p:sldLayoutId id="2147483735" r:id="rId10"/>
    <p:sldLayoutId id="2147483736" r:id="rId11"/>
    <p:sldLayoutId id="2147483739" r:id="rId12"/>
    <p:sldLayoutId id="2147483741" r:id="rId13"/>
  </p:sldLayoutIdLst>
  <p:txStyles>
    <p:titleStyle>
      <a:lvl1pPr algn="l" defTabSz="685800" rtl="0" eaLnBrk="1" latinLnBrk="0" hangingPunct="1">
        <a:spcBef>
          <a:spcPct val="0"/>
        </a:spcBef>
        <a:buNone/>
        <a:defRPr sz="18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170260" indent="-170260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Clr>
          <a:schemeClr val="tx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31006" indent="-167879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Clr>
          <a:schemeClr val="tx1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77466" indent="-171450" algn="l" defTabSz="1584722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Clr>
          <a:schemeClr val="tx1"/>
        </a:buClr>
        <a:buSzPct val="80000"/>
        <a:buFont typeface="Courier New"/>
        <a:buChar char="o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ts val="1350"/>
        </a:lnSpc>
        <a:spcBef>
          <a:spcPct val="20000"/>
        </a:spcBef>
        <a:buClr>
          <a:schemeClr val="accent2"/>
        </a:buClr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ts val="1350"/>
        </a:lnSpc>
        <a:spcBef>
          <a:spcPct val="20000"/>
        </a:spcBef>
        <a:buClr>
          <a:schemeClr val="accent2"/>
        </a:buClr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FEBDE876-5C14-47D0-A7F8-32BAA4A671C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19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4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C5D72567-24B7-443F-8BE7-236E61C521C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ts val="3400"/>
              </a:lnSpc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E06E0C0-5D55-6A42-A325-2552D79B19D8}"/>
              </a:ext>
            </a:extLst>
          </p:cNvPr>
          <p:cNvSpPr/>
          <p:nvPr/>
        </p:nvSpPr>
        <p:spPr>
          <a:xfrm>
            <a:off x="5700712" y="4412974"/>
            <a:ext cx="3443288" cy="73052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A0B1F921-51F2-5A4A-B309-F0115BD20B43}"/>
              </a:ext>
            </a:extLst>
          </p:cNvPr>
          <p:cNvGrpSpPr/>
          <p:nvPr/>
        </p:nvGrpSpPr>
        <p:grpSpPr>
          <a:xfrm>
            <a:off x="7891669" y="4555466"/>
            <a:ext cx="1029232" cy="445541"/>
            <a:chOff x="7891669" y="4555466"/>
            <a:chExt cx="1029232" cy="445541"/>
          </a:xfrm>
        </p:grpSpPr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6C2AE8DE-9121-AE4A-B8C6-7448CB41AC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81" t="30780" r="55200" b="30952"/>
            <a:stretch/>
          </p:blipFill>
          <p:spPr>
            <a:xfrm>
              <a:off x="7891669" y="4555466"/>
              <a:ext cx="461269" cy="445541"/>
            </a:xfrm>
            <a:prstGeom prst="rect">
              <a:avLst/>
            </a:prstGeom>
          </p:spPr>
        </p:pic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B0643207-5E8D-7742-B23D-8A6379F1DF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401" t="30780" r="5181" b="30952"/>
            <a:stretch/>
          </p:blipFill>
          <p:spPr>
            <a:xfrm>
              <a:off x="8357191" y="4555466"/>
              <a:ext cx="563710" cy="445541"/>
            </a:xfrm>
            <a:prstGeom prst="rect">
              <a:avLst/>
            </a:prstGeom>
          </p:spPr>
        </p:pic>
      </p:grpSp>
      <p:sp>
        <p:nvSpPr>
          <p:cNvPr id="14" name="Triangolo 13">
            <a:extLst>
              <a:ext uri="{FF2B5EF4-FFF2-40B4-BE49-F238E27FC236}">
                <a16:creationId xmlns:a16="http://schemas.microsoft.com/office/drawing/2014/main" id="{C90DCE7E-35C3-244F-8C92-F57038296AE0}"/>
              </a:ext>
            </a:extLst>
          </p:cNvPr>
          <p:cNvSpPr/>
          <p:nvPr/>
        </p:nvSpPr>
        <p:spPr>
          <a:xfrm>
            <a:off x="5271328" y="4412974"/>
            <a:ext cx="855408" cy="730526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9599485-313F-7248-8775-501E7C0F2EC5}"/>
              </a:ext>
            </a:extLst>
          </p:cNvPr>
          <p:cNvSpPr txBox="1"/>
          <p:nvPr/>
        </p:nvSpPr>
        <p:spPr>
          <a:xfrm>
            <a:off x="5918861" y="4443957"/>
            <a:ext cx="198416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</a:rPr>
              <a:t>REM-Lab</a:t>
            </a:r>
          </a:p>
          <a:p>
            <a:r>
              <a:rPr lang="it-IT" sz="1100" dirty="0">
                <a:solidFill>
                  <a:schemeClr val="bg1"/>
                </a:solidFill>
              </a:rPr>
              <a:t>Centro di Ricerche su </a:t>
            </a:r>
          </a:p>
          <a:p>
            <a:r>
              <a:rPr lang="it-IT" sz="1100" dirty="0" err="1">
                <a:solidFill>
                  <a:schemeClr val="bg1"/>
                </a:solidFill>
              </a:rPr>
              <a:t>Retailing</a:t>
            </a:r>
            <a:r>
              <a:rPr lang="it-IT" sz="1100" dirty="0">
                <a:solidFill>
                  <a:schemeClr val="bg1"/>
                </a:solidFill>
              </a:rPr>
              <a:t> &amp; </a:t>
            </a:r>
            <a:r>
              <a:rPr lang="it-IT" sz="1100" dirty="0" err="1">
                <a:solidFill>
                  <a:schemeClr val="bg1"/>
                </a:solidFill>
              </a:rPr>
              <a:t>Trade</a:t>
            </a:r>
            <a:r>
              <a:rPr lang="it-IT" sz="1100" dirty="0">
                <a:solidFill>
                  <a:schemeClr val="bg1"/>
                </a:solidFill>
              </a:rPr>
              <a:t> Marketing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C2DF5BA-F4DA-2D4A-B4C1-AF431C3FA6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6571" y="3507377"/>
            <a:ext cx="6928994" cy="476794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z="1800" dirty="0"/>
              <a:t>29 ottobre 2020, Università Cattolica di Piacenza e Cremona</a:t>
            </a:r>
            <a:br>
              <a:rPr lang="it-IT" sz="1800" dirty="0"/>
            </a:br>
            <a:endParaRPr lang="en-US" sz="1800" dirty="0"/>
          </a:p>
        </p:txBody>
      </p:sp>
      <p:sp>
        <p:nvSpPr>
          <p:cNvPr id="17" name="Title 3">
            <a:extLst>
              <a:ext uri="{FF2B5EF4-FFF2-40B4-BE49-F238E27FC236}">
                <a16:creationId xmlns:a16="http://schemas.microsoft.com/office/drawing/2014/main" id="{D4AB3D46-ECCA-E948-8A28-08CE288A0E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237" y="898886"/>
            <a:ext cx="8686799" cy="2183947"/>
          </a:xfrm>
        </p:spPr>
        <p:txBody>
          <a:bodyPr/>
          <a:lstStyle/>
          <a:p>
            <a:r>
              <a:rPr lang="en-US" sz="2800" dirty="0"/>
              <a:t>REM-LAB</a:t>
            </a:r>
            <a:r>
              <a:rPr lang="it-IT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it-IT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it-IT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Centro di Ricerche su </a:t>
            </a:r>
            <a:r>
              <a:rPr lang="it-IT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Retailing</a:t>
            </a:r>
            <a:r>
              <a:rPr lang="it-IT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 </a:t>
            </a:r>
            <a:r>
              <a:rPr lang="it-IT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Trade</a:t>
            </a:r>
            <a:r>
              <a:rPr lang="it-IT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Marketing</a:t>
            </a:r>
            <a:br>
              <a:rPr lang="it-IT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it-IT" sz="1800" dirty="0"/>
              <a:t>Dipartimento di Scienze Economiche e Sociali</a:t>
            </a:r>
            <a:br>
              <a:rPr lang="it-IT" sz="1800" dirty="0"/>
            </a:br>
            <a:endParaRPr lang="it-IT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7149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5577" y="226935"/>
            <a:ext cx="8144691" cy="40011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b="1" dirty="0">
                <a:solidFill>
                  <a:schemeClr val="tx2">
                    <a:lumMod val="75000"/>
                  </a:schemeClr>
                </a:solidFill>
              </a:rPr>
              <a:t>La sfida futura  della ricerca di Marketing </a:t>
            </a:r>
            <a:endParaRPr lang="it-IT" sz="2000" b="1" dirty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3074" name="AutoShape 2" descr="data:image/jpeg;base64,/9j/4AAQSkZJRgABAQAAAQABAAD/2wCEAAkGBhMSEBUUExQVFBUWFRgZGBgXGR4YIBwgHBgcHiIbICAcHyYeIRojHBgcIC8iIycpLCwsHB4xNTAqNSYrLCkBCQoKDgwOFw8PFSkfHCQpKSk0LCkpKSksLC4sKSkpKSwsKSkpKSkpLCkpLCkpKSkpKSksKSwsLCkpLCwpLCkpKf/AABEIAKMA+AMBIgACEQEDEQH/xAAcAAABBQEBAQAAAAAAAAAAAAAGAAMEBQcCAQj/xABOEAABAwIEAwUFAgoHBgUFAQABAgMRAAQFEiExBkFRBxMiYXEUMoGRoSNSM0JUYnKTscHR4RUWFyRTkvAIQ0RzstJjgqLT8TQ1NoOzGP/EABkBAQADAQEAAAAAAAAAAAAAAAABAgQDBf/EACQRAQEAAgEEAQQDAAAAAAAAAAABAhEDEiExQTIiM2FxBBOR/9oADAMBAAIRAxEAPwDb68Ua9rwigFW+NgophlcKyCPxklS1J8SNwnwyFDQzGlN2/aCheUIYfWokeFIB3gzMxGpAPMpV0oq7gTMCYief+ta4ddSkEqUABvJ2+elRFrq+IFh2gtkAll0JKUnNoR4uUjSQOXMwKv8AAsYFwhS0oWgBak+MFJMfjQdYO46iKg3fFCAk5AVdSo5E9NzJ0OkAHWpGC4kt1bgUNE5CkjSc09ddI+tSdN1tYXeItNZe8cQ3mVlTnUEyTyE7nyry6xJpuO8cQids6gmfSTWW9sV/ZlxpN9bXmRpf2breUIXmCSpEk9E9ARBirztUwi3ewd15TSVLaYBaUoSpElGx+Q+FFR3b3KHEhSFJWk7FJBHzFOTQL2K//Zbf1d//AKKqN218WrsrBIaUUuPr7sKG6UhMqI89h8aArv8AjGyYXkdumG1/dU4kEeuunxqcnFWSEEOtkOe4QseL9HXX4VmfZn2YWZw9t+5ZQ+6+nvCXBOUHYDXpqTuZquxHs5FtjNk9ZibUOha0BYKWSCJIlWiVCD6j0oNgvr9tlBW64htA3UtQSB8TpTrToUkKSQoESCDIIPMEVnXa7iFsbQIuWLlxiUrL1vkhCgopAJJiddo5irvh3HbS3whi4BUzapZGXvDKgJgAxuonp1oCylWfMdqi3WVXDGHXblsmftQUJkDdQSTJAirax7Qmbiz9ptWnrmFhKmm0jvEnzBIEAcwdeVAV0qzqw7Z2H0Olm2fUtrVSFFCISAcy1KJypSkiNdZIABp5jtbaXZC7Ra3LiAVh0ICVd1kAMqMgZSDII6GgP6VAFl2touGO9tbO6uFCczaEjwAbFSpgFW4AkxVxwLx4zijK1tpU2ptQStC4kTtqNCDB+RoCevCaCh2k98+6zZWy7pTBIWQ621qDByhZzKE6TFT+DeO2cR71KEradZVldaciUmSNxoRKSKC3Zx+2UoITcMqUTASHEkz0gGZ0qWm6QYhSTO2orE+IcFYY4qsm2mkNoWlClJSIBJ7yTpzMCjPijG7HDyi2DK3n3iMjDRMqmQCSTAkk/wAKA6XcoESpIkwJI19KYxW87plbmUryJUrKNzAOg86z/B+I7M3qba5s3LK5UQWw4sKSvpCkmJ6CI86MeLcZXa2bj7bfeqQBCZiZIGpEwIM0FW7xvln7BxY8ZGTcZG0rhQMFKvFtttrrXS+OdCU2r6glKlKgAZYCTsdycwjyNY+321Xbd8hx5IUhIKVNN+AEKiSNSCrTmeVG7v8AtB2AT4W7hRiSIA16SVfWom1rZ6gpRxyJAVbvJBUADoZn7sb6iI+NEGEXpeZQ4UKbzCcqveT5HoRzrN+Du2xF/fptix3SHArIorzEqAmCAANQDWpJFSq6pUqVAqVKvFUDN2uE+6VDmE7/ALaH3MWsyruzcIaVEd24Qg688rg1+tDN92mXKFupCGSG3XkDRX+7UACfHvrTuI8ePeztrLbKs7wbIUkkRnUNJVvAomXQreaaISoPIhPOUkR6z9fKpWEKbIJQtK5OuUg/s60G4tito022VWtt3iklZ/u6VDLMaHQz61ZYHxNaItLh5toNptxmdDbSW58AXoBofCd6Juds0Fv9olwew24kT7TMf/qX9KIe0C5ScAf8Q1tkRqPzPrQtiuM4TeOm4ewu7dWsCV90vWEiNlAe7FRxf4MtCWxhF0pKCpSR3a9CqAT7065R8qKjDsVdH9DW4BEguSJ/8RXy3qr7feHl3Fgh1sFRt3CpQH3FJgn4EJmoWDcT4dYKU5b4VeMqKYUrule7I+8Y3y/OrK97brZtP2trdoSdPE3AMz16wflQS+zDiW3usLaZLic7bPdOtlQBAAKZ5eEp2I/dWS8Y4NYJxpi2tNWFLYQ4ELKhKnAFAKk65eh3qyxHiTht5edVi8knUhuWxP6KVZR8KsLftA4fQlsIsFp7pYcQQgZgsRBKs0nYbk7UBV2pYNb2WAPMMJDaM6ClJUTqXATuSaGOJGVu8I2ndnMG+7U6E6wmViTHIEinsd7UcDvVpXc2brqkjKkkRAmY0X1NWfDvGGG26FG0wy6CH0icrecLAkc1ERvQFXZ9izH9C2zmZKW22AHCSIBSPHPxk/GgX/Z+aIN697jClICSdBIKzv5JIB9aZeVgynCThN4CfEUBK0pMRrkC8vMVe3XE1i5bi1VhVyWEEENhsBIKefhV50FV2IMNOHE0OBCkuOpSUq/GSS7p5jXl1o44mwi3s8Hu2mEIZb7h0hIMSSnz1J2oMtLnCmHW1owe5Q4lWZs5TMpO4GeJBqwx3iyxvsvtWGXTobJCcycsEkAj3hroKCX2FOoGDolSQQ66TqBHiAk/QT6VSdhtygP4n4hq8kgSJPid2HPflVS1xvw82HEJw9xIWMqxB1AUDB8f3kg/CubPjjh5pxDjeHuJWhQUlWsggyD78aH4UE3g/ElX97du2vs+GIGrzqU5nlJKjzWciNpKgkAGN4qt7MOJWrK4xJ9RcfRmQlJEFbmd9SQrWASZBPrT7XEOA3FwpxGGPuL99SUgkb6nIFZYk+mtWbWI4WbkXKcHuu8CgdGyEhQAIOSQmRIO3Og84wu0f1ssVZkwENgmRA1c3Pxqp4yaUnilClvqtkuhvun0wcoLeUEZvDGeQfWamC/wdzx/0NcKzKVKghZkz4tlbhUip+Lca4a8w20/hj5bR4GwpGUpgTlSZzDw6+dBzxVwuwi9s1XWIXVxcKdQhlKUNKUIXmBMRCJO/nppWkcZ4Gi8snbdxwtJXErEaQoHnodo+NZrw/juG2Sw5b4TdJWUyF5SshKuhJMA9dK0LhbiNjFbVa+68AcLakOpCpKQk7GQdxv0oMht+yOxU4+2cQCS2U5J7sZgpMyfFuFBSSOUVbN9h2HAArxBXwU0P21o/suFnOO6tPs1BK5aQIOunu9QR8KXc4VBV3VpAiSGkGJ/8tU732kA4J2bWNrdNPWzr1yttaVABxEDWJORO3qa2RNVLWM2jaQErQhPIJGUfAAVYWl4hwEoMgEg+tTJZ5QfpUqVWCpu4bCklJ2IgxpvTlRcVbCmXAqYKFAwYMZTMHrFBBXw5bqmWxqdTH7/AK029wjbKOqD6AmB5jod9aE7rh6ySlkk3SUvBJgOmEyhxQBO5VuI3JUmrC24Ss0pUM9ymFd2c7hnM4hKIk6mQRHQ60BDccMWqwAtlKsqcomdB0+dJPDFsGnWkspSh4Q4kAjNpl/6RHwqgsOHrNIDiXLgJQkPnMsxCVHUg/o7dBUe64SswpQHtBCWkuKKXSAEqnUA84bnT99BPT2U4bEBhQHTvF/91IdlOGjXuD694v8A7qscPx5hCUNIznKEpBKd9FQZ9G1fKpKMaaeQe7VJLaVx+apRAOnmDpyigpVdlWHR+BV+sX/GuF9kmGEa28+q1H9p/wBSaMqVAF/2O4V+Sp+Zpf2O4V+Sp+ZozmkDQBn9juFfkqfma7HZLhoEBjTl41/xowmvZoBD+ynDt+5Pr3i5/wCr/UV4OyvDv8FX6xf8aLyaGncOc9seeylSUhCmxzUoNxoZ2kmRHOeVBGHZVhv+Af1i/wDurk9lmG/4Kv1i/wCNeYci6QtlTrbjhZTcoKkwc8qQW1anZSZ9INN4bhz4uGipCygPFZUoBKgC04IXlUUrAUUQsATzGlB6Ox/CvyYfM0v7HsK/JU/M/wAa7xG2uVrf8DikLdtltgEeHu3QFp30ltAXHPMedTre5cFy677O7lWllKQI/FU5mUddPCpJoK9HZJhadU28eilD9lODsqw7/BV+sX/GoWJYXdut92UrkPurSqY8LjDkCZBGVxQTOuUwdYp27w26VnIQsIdLC1ozahba0ZgNfdUjf/lq+9QPo7KMOAgMEei1D6AxS/slw3/A/wDWr+PSrvhthSGSlaSk968YO8F1RTzOmUiraaAQ/spw7/BP+dX8au8B4aYsmi1boDaCoqjzMa/QVaUpoGRap18KdTJ0GvrpSXapOhSkj0HWenWnq8mg49nT90fIfwrpCANgB6V1NKgVKlSoFTF+4lLayrVISoqHUBJJHyp+o2IuBLS1EZglCiR1ASSR8dqCktl2jgSgN7BSkgk/7tAToZ0OVUAdJNequbU25cKDkKwVdZ0hR10Gm/Ko9vjjBWQGUJIjxZkgHMQk5TzBB+U1KYv7bZKECXQjwlJ2kJX+iTI/0aCMLqzCkpS0oySjSYBDhRrJ0Tm25aikxidm6EpDZjwtpnTwwopG+wyq+NdPYs2hZT3CQVFxJJUEglBG5I90ymD1NMucQMjU24kFOnhCgSDuI8MRB31I60F6cBYknIJO+p8/PzPzpO4Y0gFSUgKykTzgkE/MgGoSOISVQEJjvEIzd4CPGgLnbaDUtjEUvW6liRqpJBjQpVH7p9DQDP8AXJ/+sJsIR3Hs/ee74pyzvO3wodc43xV7Eby2tl2TaLZzKC+MpImNDOpqNxLiDlnxMq79muH2xbJR9k2ValEbxGkUN3dgz/St87eYdeXKFuS13baxE6kmIB0j60Gq9ovE9xYYX7Q33ZeBaSZEp8XvQJHOYoSwntNxFN0li6TbK761W8hTM+CGlqGbxa+7qPrV12u2y38EhlpwkqYIbCSpQHQgAmRoDQHwngbq79k2VncWrZtlN3KnkkJUVIUCQVawVZYA5igvHu1i9GBtXoDPfLuy0fAcuUAkaZt9N5qde8e4ldXrtvh/s7aLZKO9cf2KiBprsCqQI6b1n/sN2vDmsJFncB9F2XCooIRBBG/xJnaKuOI8KcsbnEWnrR24YvEgtLbSSAtOqT4eiidPSgNLzjm+ZvcMtnfZybmQ+WwVJnvCnwHNpoB8Zqr4Q44xe/UVIXYobQ/3aguUrIBGwza6GB50O4BglwHsBJYdAbLmf7NQyzcKPi00011ionA9iww8VXeG3jr3tIU04lCwlIzAg8hooEztFBqPalxy7hzbKWEo719wpStz3UAbqPKfEN/OqPH+MMVsMMVcPKs3F962lpTQzJKSFZiYIEyExFXnaoWe4bTcWT120VElTIOZoxAUI1knTpvWVW/CF45hF6GmXwx7Q05btODxlKS4FEJ01CVJkgaxpQaHiPaFdIxNNqkNd2bBT+qTOYMKXvPuykaVzZ9od0rhxeIHu+/SogeHw6OhO09DQvhyX7/ElXSLZ9ttrDnGVFxBTK+4WjKOpKjoBrULCr508PvYd7HdB0JU5mLSsp+2SqBpMx+w0B5xF2ivW2EWlwlCF3V0GwkRCcykyTHloAJ/GFMcM8aYg3iqMPxEMqU63nQtoRBgmDyOxG243oQxk3F5hNolu0uUrw5TJWFoKc4ywSgRJAKRMDSRV5gK3sT4gavxbvMsMMwS6nLKsqhA6yVcuQoLftB4+umL9qxtFMsrcRnU8/7omYAnQe7uZkmofFXGOLWaLFoqtTc3Li0qKUko3SEHfT3pMV12uJtluhFxh9y9DX2dwwNlE+5puBpvtOm9BDnCN6u0wpp9t/W4dnKlWZptam4kgHJspQmIBoCG47XL9pi9bdSwLq0W2MyUkpILmRWk7iQQR56U/hfaliCLlLFz7M531qt5tTP4hDSlpCtY/E1Seu9O8ddm7Vng9wizbdddddZKiZdWqFzyGw1O3OqbCOD12F8Mlutbd1hysqshUWnCz4kkxoSoEdYXFAQ9nnF2K3xZecesgwpwhbcZXSE7wJ3qGntauv6aDJyexG7NsDl1kQn3p+8QfQ0P9njLVoltbuF3qrtBWpL3dryp8Jy6fTbnVfc8C4mjDGn8oUnv+/DKW1F4LUYzKGWY0GnpQGmKcc4srEr+3tTblFokuZXEalIjQGdVa+VHfZ7xb/SNgi4KQhRJStI2CkmDE6wdD8aygYjcs4niT6bG6c9sYyN5WlQCtKTqY2BEadK0jsj4adssMQ28MrilKcUnmnNEA+cAT60BpSpUqBU3cLhJMEwCYHPypyvDQC7vErwcKfYHlIAEKEayAdj0JimzxU8Dph1x5yEjYE6ec6a1Z3GJqTettn8GtCgD+eCD/wBNc3l84lw+/kB2DJVppPiB384013oK57iq4Co/o99QBOojURpEgazuP21a4XihdSousLZMwEqSVEiN9B5moCcTfMH7YHn/AHYkHz30+ddDFHz/AIg2B/u5MnUyBm6D60F37Sjor9Wv/tpq5fSUKAzbc0KHPqRFU6sTudxmiQPwBJ2GvvdSflUn2lxRUFZ8uWdW8oPu7KkwQZkGgcurp8LXlSopGbKABBGTQz1z8ulcXOK3KZCWM8RqCd41O209OtUGOcWXTF4pAQFNFbaUqmUgFTYXngZkLGeQTKSCOlV+H9qq8qEqt1OOEIBVIHiUGTK9IQn7fed0mgLLLFbpSvHblI58ohJM+ckARXtpitypac9uUJOipMx4jr8hNC+KdpziQ4hNvkWM6EqzhQSoQMyvDEAq05GKTHaM41aB5xvvVKeUiB4NrdLvhABmfEAOulASPYjdpCQGSuUklWkpJUYEAQYGUn+NNtYzdwQbckgEkq0mI2CdPh5GqXBOOnXLptpaDDjjiJMCJcfynRP4qWIidc6TvvDwjtTcyttuslbhUkKX7gIUTrGWApJgEctDzoCpy+uu4RCF94SsLlI00gKjpJCvgacYxS5PdywpIUYVJ28UT6wJjzoeR2huOOMNi3cZK3WgoqE7uFKkbaEaGZ1BME17Y8aPO4gG4yNF3uwiJOguASTlBGYtJVA2lPWgvHMauuVr1/G5SPqQfoa8ucVu5Rlt1apUVazyMCd5/f5TVA32qkqH93OpA9/XUt+EwNFgOSR5U1e8dXKlMqQnukLCTkOVcj2hCdTEpOUqBHI7UBC3il4kCWC4YzHZOmpgASJjKNeZr1ePXOcJ7gElOaMx8I210/ZVK92jKabZGRDjirIXC8zgbUYbUogIAJJOTlzV5GpH9fX8xSbUJPettSXdApwAgk5Z7vKoQuN9KC4Zxe5KgFWyhoSYJ0IQTEnTVXhB86bcxa6SEq7gqnvJSOW2XeDHhV5+JNViOK3F2aVJI732lDbuk92hb5Tm2jRA0J9TUFrtDuG0O95bhXdfjlRSVhTrqGzlCI1DUkzHiBG9AS2+L3RUAq2KQSATm28UE+mXX1mmLjFL3McrBCdhqOi/F6aJP051QcTcW3jfjZB7t23aWjwBRaVmaKpJEqzIdIGm4Jp1XacvME+yqjvCmSSNAU/me9rqNtqC1b4huimE25JByk7QdJkdPLpU9eJ3IzBLEkZACowFSklR05AgD40OMcaXJbeWUozI9mAGVWUd4+ttZ+9ISkHcxpXB7TSvKhLTaVuOOITncyAgIQQsZkjN7+0a5YoL8Y5dfkqoiYKoM6afUietdu4tcpStSmU6DwwSSpRUABHTWflQxbcZ3ItEPKzKUl9CVpCQCpJtQ6QBlEEr36GdascS42eaTbrLSAlxDxUmSvVOTJlUgEQcxJBE+kUF03eXK0HM2GiFJAAIWepmRGWNJ3q0w4r7pPee/lGbbf4afKgRvtSWUBfsTpBDZ8JKjCkkmNNYV4SNxMmBRbwvjC7q3S6tvuirUJzZtCAQZ5GDqORBoLelSpUCrh5cJJ6fH9ld0xfH7NU/dPXp5a0AvfJS4G1pGR1LneZy258tEg6z9K7vihZWSkSrUHu3ZnTcaDaRyqKHkR+FTOk/av8AL0Gmkyf0a9VlGY94kHMc32z8SNtgOaVfSgdbYRm9zwxCYQ91G884BrgNoCvdRl2I7t8GAeXnH7q9W4hP445jVx7SDBGnnz6GuGXEjXvEkgE6Ov8ALXmOgoHO6b1lCRqP929B0V59R8hTuGNQFEJSnwGfA6CfFOhXpGu1R23knMc6VFJ1zLeI1zFMCDy+tScPcSJSFAlTYI8TqtJEe/psJ60E694rsGnFIdubdDg0Ula0gj1B9edQWOK8JQpxSbq0BdOZcOJOYhIEnX7oqjxfghKb5T5fbzPPKdS2q3U4rws5FAZXQSkBQVIA1jrT1zwGq4twnvrYJV3a8yLUg+FWcbvaAiBB5chQX39e8N/LLX9Ymo1zxZhS1NqVdWpU2rMg94nwqy5ZGu8E1W2fCClKcIetivMptZNooQZWqAO+A07yJHQdDXmFcHH30u2y8i1Aldor3kgNkavjTw7jnsaC6PHmGD/jLX9Yn/XnSPHuGfllr+sTQvecLhm4SV3DAUq3gJFmsjIy4lal+F/SJEjYA6CmkcOIR39x7WwWhldcT7ItTYSpkBJH2uoygL0kyNelAWDj3DOV5a9PwieW37frXX9fcMn/AOstZ/5iaFrLAw68W27xnOCrM2LRYCfCDBHfQBlcBGonkTFN8SdmQvwWVXbCC253pDVuQod4DAMvnw6GPSgJ2eMMKQta03dsFOEKUe8GpAgH5CKc/r7hf5Zbf501mp/2bk8r8/qB/wC7UDFOwu3t473EFpBjUWpUPEoJAkL0JUoD40Gnq4swgud4bq0KxEHOOUgekBR+dSv6/wCGfllt+sFZXYdgTLwJbv1HKYM2xTrEx4nBqKlf/wCbkfl5/UD/AN3/AOKDYMLxa3uUFbDiHUTBUghQnp661MCQOVBPBWEM4OybRT5dUoqfB7sjwkoQdElWyinnzovvb1DTa3FmENpUpRGsBIk7a6CgfAFIJFNtvhSQoHRQkeYia9zjr/r50HeXoKHW8TYflxVu9macU2M7Rk5VpOZI1lGaFA+RoiFB90lBKtUauK3U/rGkabe9GmlBfJx1qJyu7c2lg/smvDjjeWe7fj/lL/hQ5CBuW5MTrcf6muUEZssoITzm4kiJ6xMA/I0BMrHGxPgeJB5NK19NOVTrK6S4mUhQ1IhSSk/I0GpUiSYQIMkj2jnzAB2M60T8PvBTIiNCQQM2h6ePX/5oLOlSpUCqPiJ+yX+irnHLryqRTF9+DVv7p20O3U6CgE276JPegiDobrNHiH5nIH6V45iCpH2yARIP96+HJPWnGVPAAkP7ayprlHONv4GuUOvckPDU65muYHlsP40Dbl4MxJeSNYP95IjyjLpoNa6Vdyie+Hh0JFwZIGwJy882/pXja3STm75QPLOzoCNzprIn609mekiHQAInM1G0bRyKefOKBhq7JlCHUnU6C5M6ToDl2125wKl4bchRPjzSgkDvSvUn7qgIqOr2iTAdEgbLaMGCCPd5afKpWGlwlRWHIKNJWhQ36JGhO9BOxPCFqumrlspKm23WihUgEOFJmRMEKQOWxNDN5wPduOLUp5AzJIluUQczSgYgpMFtQhUggxsaJsa4c79YWHnWlBOWW1FOmYn01J+gqvPBaz/x13oI/CHofrrQUb3Z/dKDn2rRUrvcp8QgrSwAYjTKWVHyzac6sbnhK4VaqZztgrunnTOYwhzPABOoUkrHLUA+tPP8FnNPt10kKJkBehkD5bVd2Fr3DSGw6CEJABUJJ9TO9BUu8P3AXarSpsqZtXWVZirVS0tgKmJKQWyepmqyz7PnWrO7t0uIIetmWWyZ0KGihSj0BUqQBRf7R/4qP8v869W6REuJ128P86bgFMV4CWtSFMqS0ru1h1Uqlaz3USeaYay68lac5ZueztSnZHdhouMrWkqWTCC7nQDuUq70RqAIHQUaBSiJC0/5f510Av76f8v86ATwTg11hxClrQ6Elv3ir8RTp73/AJpDoTrpAM8qfxXhBxxlxCXi4py5adl0+6lDqVlAI5eGBoKJsi/vJ/y/zpm6uu7TmW4lI80/zoKR/hVTgv0qKQm6KS3lJ8BDQTPrnTm03mqnFeEbiFrS6VKKEq8MhRUGVoWgAbIcW5n8o2mKKkYw2f8AfI2nVJGnxp9ThiS4mP0f50GfWXA1ypPuttEApkqWc/2zLufVIIENlEQImedXbXBjwaukqdCi9bKZEzqoqdV3qvzodCfRPpRS3mIlK0kfo/zpEL++n/J/OgDGuAHc+ZSwUeP7NKloSgkNZVJI195kkjSc585j2XZ28kIStxBQlLQWhKlpC8rTjaiTvJ7wKBgnw+QIOilZ/HT/AJP51UYhYnNKrxxEqnKIjfbagl4DgptkqSXnHMypGdUhOkZUzrHrVHc3QSpX2iUqCj4S+tMjMCPDBiZV86IcMsi2VEvOO5gIzHQRO3rP0FUDy196oKKkpzqBV7QjTc6J3GoA160EQ3wlUOIA1iLpzWRrplJ0NPOPgLUgLTIje6cnTfZOgBMSN66bfdA0zEyIBuURB1nb6eVcuXLiIPjVlhUquWvuk66bSY9Ug0DSXk+EB1tW2hfdEmI6Hr05UVYA6FMCCFQSJCy5/wCpQBNDlvdOc88KI1Ny2ekEQmibBJ7lMzPOVBZ+aQAaCfSpUqBUzeCW1fonlPLpz9Kepi+I7tU7ZTyJ5dBqaASFuM092qZ1Hso6b++etc+xk6d0oGNYtk9f0vj6V2U5iAUJhIAksOjpGyto6106jUwhMlMT3Lp0iAN+kD4Gg59jESGlakGPZhO3u+993SeVeOW85fAocyBbIkiUn706SPlXqbUe8ptJOYp0Ye1+BV9edeKYBI+zSSmdO4d56x72860HTbGQiUKnytU6keh3/hUzDmACshBTCANWUtn5gyf51AFqRsgAEbezuesb+dSMKaSVKKUpEBWYhpaDJ5AqMeURNAWGmFmCelP1XYk+RseWg6+ZquWWomTdQcTvEpIKpPRI50P4peX72lu222jq4SFeoCZj41BXiyReKSsyoxr+4VcPY+ywJefabSealZT8qwf23O6j1P6Jx4zKzyHTwrfNqLiHUqUEwBJHxkzE+Qqx/pi4QAHmV5Y1UgyUn05jf+FW+HcR2z6SWnm3ADqUqmhvijj2xt1924tSl8whOaPXUVOs99ky435zUGmCYlnSAVBQI8KhpPkQdiKmXOLIaBKjty51n3DHGVu+6G2nRlc0SDIKV8tD1j9tQLvH3Dfot0uS4V5nVT4UpEGEgbEiYrVjyWzdjFy8Uxz1iJ7zja4ddUm3S2ltJA71wKMknYAaaUkYI67C3FrWuZzfdjkkEQBV3a2TQSkRokaCfr6zzq2ZeSBpUY3q71XLHp7SALFeyxT5zG+ukqgj8UjXfYAx5TUjB8Gv7UFp51FyyEwlYGReg2UnY+smjN29A2qIq4O/Kpt0jouQf4J41aedct832jajKTvoY/bRepU1k/FuEqsr9vE7dBUna5bSNSg7rA6+fkDWk4ViCHmkuoVmQtIUlXUETV8buOVx6XWK3hbTAStRUFAFBTIMaQFESdZ+FAeL21yttJTcXhIUQJ7mTA3OseR0o0xxwLHd90pwjUK7sLTtqNecaRVDd2hUlUsZlKEybXqAfvz5RV0LLgoukOd6684JSEhzJCdDOXJOh8/KuLpo51eBWqlQO7YMkk7EmSfWmeBE5VOpKQnUH8GG+RkbmY89RPOnrmzJKiWwrxK09mJJjoc+syQFc6iDlVuokAJMRzaZ9ABJ3kfSufY4k5F8ifsmOUefSB0EGmzZAKCu5UAJ/wCF2139/ekq2SrN9jm6zbyTJ11z6nWYjrUhwNK3DawZ5NMHkPOYokwYHuhoR6pSn6IMUMNWkZVd2Uk9LYCJJBmVRqkwfIaUSYGgBsgIyQogjJknziTofWgsaVKlQKmrpEoIHMEa+Y8qdpm8MIV6Hy5HmNqAScbCVFKlJCwrLBW+RPMgjzj5V6lwGAlTWsRCn9dIG3wFJd3rqtMkcrhxO2g5aq8xzpG4CdnE66AG4XqDp6Ag+R66UEYqRGq2wIkqKn41Okc40nyqXaONhRLiklISSCgvEmSI302jbyrz2gFM5gZJB/vCyNo18OgkHeujfAkgqQJJOj7g5Ack7QKCcEWke8vQ/ec9a6tfZ5X3RVmyiZzRB12On76rlXQUJCk6gR9u76dN551JsLjNoVAlKDEOLWd9ZzDWDzoCVSqHOILuFbeETmP3dJn6URLNZv2k8ZNWv2cguLQuEk6bczyPrXPkm468XyZrjfE63FOPt6Aq8GmsDQH1O9UNnatOlSrgvvun8VuSZ8zBijXhjD7dxltK/EOX7tOVaPh1gyE6AAdBA+cR9aw8eerZp7nPxyzHfqMv4JwBbDveLQUMODKoLMLHQ1xxFwG4i6cX3YeQTKQV5dIG561pXEK9EJbaLpJOVCI1KROpUQkD1qtRjV06w0+lpEIdyutEkLQAopUemkTpyq86t7c7cbjJ6ZZh3Dr7V006lpTSUuJJheYaGdxrsCPlV27hq7fGlu+JSC8TMK0CzmHKIGbStTxMobTmATtIMCD5/vrG+O8fLV33jbZSYCQVnMJSBqBsBBFdcMurcrLzcesZnjO0bUvE0ADWf217b4utZOUabedZLgnaQi4CW3x3bogJcRz9ZoiVxYzaIU5cKUvUJSEczE7Tt1msl68cul2xmGXHc2iNtHdSoHTn86GONO0L2OG2mu8cIVucqURzUef8KzPFe0+8cdzgllsAfZCCSD94nafhRrgWHW2NWEOlaXUq94EZhH0KfWtffHUZ5jjljclPwbxRcPuKWpb1xnXC8oHdp0nLlPiA19K1Lh6xFu0G0ghIKikH8UKMwPIHlyoV4R4HXYOFKnm8k+EkQsg+U5Z+dGVy8AJkaD/X086mfTdxTkwlknn8nzgrGYud34tyQVT160PXaWs8tpATEeJt4naOsa7bVVs9sNqhzI+h5gSQla0EoUASJCk8tOlF9vitretS28hxBI1Q5EEeaTINaJWKzSk4OtC3dOeFKZSD4QsToYkr1+A2513dW8uK8APiV/u3iSSo/D4jQ+VWmGWLTL6Q2TqFTmcK9h+cT9KrlLRnVmUBKzoHHjBkwSNomJHSkQjptk6ZkoHIjunj103IPUkV6plMDwJBA5MvdecH1M05cZQQSpIOuhcf2TKdI05EfWlmSUyVgpAAkOP6HU8tYgHrUjxzWSEJKjoR3T0+LXXWKJOHrbIyAAACSdEqT8wskzQ40pSyUgohIme9f1gEneDz+NEfDpT3PgMjMeaz0+/rQWlKlSoFTF6fs1fonnHLqdB60/TN37ivQ9Onnp86AXTdDLm73xSf9+3sQPzTERMda89pkH7bUDT+8o5kaHwwBGoNcpXAgBaUpAA8Vv5aVyFmAftTJgEG3+noI67jagecuFgSpwhU+736YjLOhKOumu8aUhejLKXQTBk+0J01BH4upIE7aU2HlGCFOSZEZ2J0jyj+FdruIy6r8xLGvPUEcv2EUHft8hUuQpITAFynXymNDBmaetnPxc5JyxlLwc0iZgCTr51F71XMqnmM1vvpT2FrPiCioq7sTKmjroD7gzfPSgJlivnvtT7PU23e3ZfKi7cq8JE5UrJI13kHSNoit4vr3KSBvVLfBa0HOlg6ylLmonqdDr8K45cmrp34+K2MC4FuipWUqIKRIrS7JCoGY5hyAMT8q84gwotIVcDD2nHQk+K1XB23KYSSP/Kar+GeJEXLQiAoCCJEg1g5cfq6o93g5erjmF8rZjHXHnUNpbLMK8K1nSU67DUzrvV23blay82YXs42eZHPyMD0ND7mQkLzEKTrM8+VWmHYsm4b7xgp7weFUnRWX8U+fQ1OOW4rzcdnfSxXZAiAnM0oeJB5E8x8Z0+VZR2r8JupSh5EraBVJjVMxE+UDetPs7tx4Z2/ApOim1DeDsfPp1q0TbZkmRAUNUK/19Ktx3py2x8m7jcNvlxOFvNtouFNLDRVCVlJCSd4B50QXFut1KCnxgAqA319PhRt22MPFlrJl9nQdQkxB2BI2jkIrMsDx1TCtdR0rTnvKdWPlXgyx4rePPxRVw/wg7cg/ZqLixqpXgA11JJ3+u2lFnsruDOIWoJLRRlDmsJIGgOmhPIneqXC+0ZxCCtLSyOakjQR0qwc7VG3mVoWAoLGXKqBE89d4OtUm78mrtj2x1pe4f2o297cMtrGhJBJSYkpOUTvvT1zfrvrw2dslSG0iXnp0CZgpTMyokFPqD0rJrDFTnyW6DnUY+zPiV6kaJTHT51vfAfDC7S1SHTLy4U5EaaeFA/NSnT410YeWzDHz/gO7bL9DNg3ahJOYpCJEhIRGoPLSB51gyXSDpp6fxr7LfaGUpUAoRsoA/t5ViPHPYnlSXrDO4SolTJy6A6+DaQDpGprphZ7Yr37qXsLeJxluST9i7uZ/ErcL/EbZt5SXH3ELBClJL2XlIgTsaw/sNbKcaQFCCGngQeRCdvXyrdcYZuXHCEtrSlJIStt5CSoEDUhSTBBkAV0URf6ctZnv3tQFR3w2VEGJ21+Fcoxy0An2lw+r4O3xp6xsLlKTmD06jV5tUDlByAetdi1uDmORweLRJcbHPl4NqCL/WG0QopNw6ChUEF4aHTfWI1Hzonw2/S82Fo1SSQDIO3mCaHn8NfUoR7QjfVLzcbz9zzj5Vc8P2ziGiHM851RnWlZjSNUgAekUFnSpUqBVFxJZDSiOh8+XnSpUANcX6klIAbgifwaPL82uBfq7saN+8R+DR0/RpUqDty8KMiUhAHdT+DRuQdfd8hXTuIrKlyEH1bQeSfza8pUEdvFnMq/wekkfZN7x+jU/CcSWp1QOWCFDRCE7RzCQaVKgJr1AzKMajb5VWM2iHEkuJCzP4wn6HSlSrBl8q3YfBk3FN2uyxcItlqbQoCU5isb8guQPhVFx7erTfIWghClNpKikBMnqYAk+de0q7Tw1cfiX8xXt4w9n/CK13q57Mrxf9IFGY5VAlQ6kbH1pUqzT29b+V4n7bI4cpkQDCdYGu+/WqC/xR3OfGdPSvKVVvh5/H86xni3EXHAM61K8bm/kRQyo6UqVb+HxGP+d9yr/BcYeFutoLIRBOXTnRHwDhDNw7DzaViRv/KlSqmfl14vtT9N5sOFrS3A7lhtvzCdduu9TUuHNXtKoyYPRy62+IqA6siY617SqMkYsZ7Ov/yp79K6/fX0HSpVpjjfJUopUqlBRSpUqBUqVKg//9k="/>
          <p:cNvSpPr>
            <a:spLocks noChangeAspect="1" noChangeArrowheads="1"/>
          </p:cNvSpPr>
          <p:nvPr/>
        </p:nvSpPr>
        <p:spPr bwMode="auto">
          <a:xfrm>
            <a:off x="1259681" y="-108347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t-IT" sz="1350"/>
          </a:p>
        </p:txBody>
      </p:sp>
      <p:sp>
        <p:nvSpPr>
          <p:cNvPr id="9" name="Rettangolo 8"/>
          <p:cNvSpPr/>
          <p:nvPr/>
        </p:nvSpPr>
        <p:spPr>
          <a:xfrm>
            <a:off x="3393699" y="1360833"/>
            <a:ext cx="5031843" cy="36933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  <a:latin typeface="Corbel" pitchFamily="34" charset="0"/>
              </a:rPr>
              <a:t>PARAFRASANDO UNA FRASE DI KEYNES….</a:t>
            </a:r>
          </a:p>
          <a:p>
            <a:pPr algn="ctr"/>
            <a:endParaRPr lang="it-IT" dirty="0">
              <a:latin typeface="Corbel" pitchFamily="34" charset="0"/>
            </a:endParaRPr>
          </a:p>
          <a:p>
            <a:pPr algn="ctr"/>
            <a:r>
              <a:rPr lang="it-IT" dirty="0">
                <a:latin typeface="Corbel" pitchFamily="34" charset="0"/>
              </a:rPr>
              <a:t>«…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per essere dei </a:t>
            </a:r>
            <a:r>
              <a:rPr lang="it-IT" b="1" dirty="0">
                <a:solidFill>
                  <a:schemeClr val="tx1">
                    <a:lumMod val="75000"/>
                  </a:schemeClr>
                </a:solidFill>
                <a:latin typeface="Corbel" pitchFamily="34" charset="0"/>
              </a:rPr>
              <a:t>bravi  manager </a:t>
            </a:r>
            <a:r>
              <a:rPr lang="it-IT" b="1" dirty="0">
                <a:solidFill>
                  <a:srgbClr val="FF0000"/>
                </a:solidFill>
                <a:latin typeface="Corbel" pitchFamily="34" charset="0"/>
              </a:rPr>
              <a:t>(…e dei buoni ricercatori) </a:t>
            </a:r>
          </a:p>
          <a:p>
            <a:pPr algn="ctr"/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è necessario essere: </a:t>
            </a:r>
          </a:p>
          <a:p>
            <a:pPr algn="ctr"/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un p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oco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 economisti, un poco sociologi, un poco statistici, un poco psicologi, un poco filosofi, un poco giuristi, un poco artisti. </a:t>
            </a:r>
          </a:p>
          <a:p>
            <a:pPr algn="ctr"/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Corbel" pitchFamily="34" charset="0"/>
              </a:rPr>
              <a:t>E’ necessario: saper decifrare i simboli e usare le parole;  saper risalire dal particolare al generale; saper passare nei processi cognitivi dall’astratto al concreto; saper studiare il presente alla luce del passato, per gli scopi del futuro»</a:t>
            </a:r>
          </a:p>
        </p:txBody>
      </p:sp>
      <p:pic>
        <p:nvPicPr>
          <p:cNvPr id="10" name="Immagine 9" descr="Keyn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1114" y="927464"/>
            <a:ext cx="2535002" cy="2804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CasellaDiTesto 10"/>
          <p:cNvSpPr txBox="1"/>
          <p:nvPr/>
        </p:nvSpPr>
        <p:spPr>
          <a:xfrm>
            <a:off x="1005841" y="3789663"/>
            <a:ext cx="23070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dirty="0"/>
              <a:t>John </a:t>
            </a:r>
            <a:r>
              <a:rPr lang="it-IT" sz="1500" dirty="0" err="1"/>
              <a:t>Maynard</a:t>
            </a:r>
            <a:r>
              <a:rPr lang="it-IT" sz="1500" dirty="0"/>
              <a:t> </a:t>
            </a:r>
          </a:p>
          <a:p>
            <a:pPr algn="ctr"/>
            <a:r>
              <a:rPr lang="it-IT" b="1" dirty="0"/>
              <a:t>KEYNES</a:t>
            </a:r>
            <a:endParaRPr lang="it-IT" sz="1500" b="1" dirty="0"/>
          </a:p>
        </p:txBody>
      </p:sp>
    </p:spTree>
    <p:extLst>
      <p:ext uri="{BB962C8B-B14F-4D97-AF65-F5344CB8AC3E}">
        <p14:creationId xmlns:p14="http://schemas.microsoft.com/office/powerpoint/2010/main" val="192759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2D74D49-97FB-454F-97A4-9BB01B7CB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03" y="306844"/>
            <a:ext cx="8590757" cy="489989"/>
          </a:xfrm>
        </p:spPr>
        <p:txBody>
          <a:bodyPr/>
          <a:lstStyle/>
          <a:p>
            <a:r>
              <a:rPr lang="it-IT" b="1" dirty="0">
                <a:solidFill>
                  <a:schemeClr val="accent1"/>
                </a:solidFill>
              </a:rPr>
              <a:t>        </a:t>
            </a:r>
            <a:r>
              <a:rPr lang="it-IT" dirty="0">
                <a:solidFill>
                  <a:schemeClr val="accent1"/>
                </a:solidFill>
              </a:rPr>
              <a:t> </a:t>
            </a:r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B69B1DC1-A6BB-9D45-BBB2-8D10C4955597}"/>
              </a:ext>
            </a:extLst>
          </p:cNvPr>
          <p:cNvCxnSpPr/>
          <p:nvPr/>
        </p:nvCxnSpPr>
        <p:spPr>
          <a:xfrm>
            <a:off x="4611914" y="1078426"/>
            <a:ext cx="0" cy="3523859"/>
          </a:xfrm>
          <a:prstGeom prst="line">
            <a:avLst/>
          </a:prstGeom>
          <a:ln w="57150">
            <a:solidFill>
              <a:srgbClr val="009F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tangolo 29">
            <a:extLst>
              <a:ext uri="{FF2B5EF4-FFF2-40B4-BE49-F238E27FC236}">
                <a16:creationId xmlns:a16="http://schemas.microsoft.com/office/drawing/2014/main" id="{492AC06A-F19D-C940-BFAF-8CB6B5FD3C45}"/>
              </a:ext>
            </a:extLst>
          </p:cNvPr>
          <p:cNvSpPr/>
          <p:nvPr/>
        </p:nvSpPr>
        <p:spPr>
          <a:xfrm>
            <a:off x="961778" y="962259"/>
            <a:ext cx="2860819" cy="3109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Anno di costituzione 2012</a:t>
            </a: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B084B13F-0B27-5741-AB3D-2AEC236F891F}"/>
              </a:ext>
            </a:extLst>
          </p:cNvPr>
          <p:cNvSpPr/>
          <p:nvPr/>
        </p:nvSpPr>
        <p:spPr>
          <a:xfrm>
            <a:off x="5372412" y="962259"/>
            <a:ext cx="2860819" cy="4563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SCOPI ISTITUTIVI</a:t>
            </a:r>
          </a:p>
          <a:p>
            <a:pPr algn="ctr"/>
            <a:r>
              <a:rPr lang="it-IT" sz="800" b="1" dirty="0">
                <a:solidFill>
                  <a:schemeClr val="bg2">
                    <a:lumMod val="10000"/>
                  </a:schemeClr>
                </a:solidFill>
              </a:rPr>
              <a:t>(Delibera Senato accademico 19/9/2012)</a:t>
            </a: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8C05ADFF-0D59-E841-99F0-817F0D0EFDEA}"/>
              </a:ext>
            </a:extLst>
          </p:cNvPr>
          <p:cNvSpPr/>
          <p:nvPr/>
        </p:nvSpPr>
        <p:spPr>
          <a:xfrm>
            <a:off x="736107" y="1499993"/>
            <a:ext cx="3312160" cy="31022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chemeClr val="accent1"/>
                </a:solidFill>
              </a:rPr>
              <a:t>COMITATO DIRETTIVO:</a:t>
            </a:r>
          </a:p>
          <a:p>
            <a:endParaRPr lang="it-IT" sz="1100" dirty="0">
              <a:solidFill>
                <a:schemeClr val="accent1"/>
              </a:solidFill>
            </a:endParaRPr>
          </a:p>
          <a:p>
            <a:r>
              <a:rPr lang="it-IT" sz="1100" dirty="0">
                <a:solidFill>
                  <a:schemeClr val="accent1"/>
                </a:solidFill>
              </a:rPr>
              <a:t>-Maurizio </a:t>
            </a:r>
            <a:r>
              <a:rPr lang="it-IT" sz="1100" dirty="0" err="1">
                <a:solidFill>
                  <a:schemeClr val="accent1"/>
                </a:solidFill>
              </a:rPr>
              <a:t>Baussola</a:t>
            </a:r>
            <a:endParaRPr lang="it-IT" sz="1100" dirty="0">
              <a:solidFill>
                <a:schemeClr val="accent1"/>
              </a:solidFill>
            </a:endParaRPr>
          </a:p>
          <a:p>
            <a:endParaRPr lang="it-IT" sz="1100" dirty="0">
              <a:solidFill>
                <a:schemeClr val="accent1"/>
              </a:solidFill>
            </a:endParaRPr>
          </a:p>
          <a:p>
            <a:r>
              <a:rPr lang="it-IT" sz="1100" dirty="0">
                <a:solidFill>
                  <a:schemeClr val="accent1"/>
                </a:solidFill>
              </a:rPr>
              <a:t>-Marco Elefanti</a:t>
            </a:r>
          </a:p>
          <a:p>
            <a:endParaRPr lang="it-IT" sz="1100" dirty="0">
              <a:solidFill>
                <a:schemeClr val="accent1"/>
              </a:solidFill>
            </a:endParaRPr>
          </a:p>
          <a:p>
            <a:r>
              <a:rPr lang="it-IT" sz="1100" dirty="0">
                <a:solidFill>
                  <a:schemeClr val="accent1"/>
                </a:solidFill>
              </a:rPr>
              <a:t>-Annamaria Fellegara</a:t>
            </a:r>
          </a:p>
          <a:p>
            <a:endParaRPr lang="it-IT" sz="1100" dirty="0">
              <a:solidFill>
                <a:schemeClr val="accent1"/>
              </a:solidFill>
            </a:endParaRPr>
          </a:p>
          <a:p>
            <a:r>
              <a:rPr lang="it-IT" sz="1100" dirty="0">
                <a:solidFill>
                  <a:schemeClr val="accent1"/>
                </a:solidFill>
              </a:rPr>
              <a:t>-Daniele Fornari </a:t>
            </a:r>
          </a:p>
          <a:p>
            <a:endParaRPr lang="it-IT" sz="1100" dirty="0">
              <a:solidFill>
                <a:schemeClr val="accent1"/>
              </a:solidFill>
            </a:endParaRPr>
          </a:p>
          <a:p>
            <a:r>
              <a:rPr lang="it-IT" sz="1100" dirty="0">
                <a:solidFill>
                  <a:schemeClr val="accent1"/>
                </a:solidFill>
              </a:rPr>
              <a:t>-Sebastiano Grandi</a:t>
            </a:r>
          </a:p>
          <a:p>
            <a:endParaRPr lang="it-IT" sz="1100" dirty="0">
              <a:solidFill>
                <a:schemeClr val="accent1"/>
              </a:solidFill>
            </a:endParaRPr>
          </a:p>
          <a:p>
            <a:r>
              <a:rPr lang="it-IT" sz="1100" dirty="0">
                <a:solidFill>
                  <a:schemeClr val="accent1"/>
                </a:solidFill>
              </a:rPr>
              <a:t>-Emanuele </a:t>
            </a:r>
            <a:r>
              <a:rPr lang="it-IT" sz="1100" dirty="0" err="1">
                <a:solidFill>
                  <a:schemeClr val="accent1"/>
                </a:solidFill>
              </a:rPr>
              <a:t>Vendramini</a:t>
            </a:r>
            <a:endParaRPr lang="it-IT" sz="1100" dirty="0">
              <a:solidFill>
                <a:schemeClr val="accent1"/>
              </a:solidFill>
            </a:endParaRPr>
          </a:p>
          <a:p>
            <a:endParaRPr lang="it-IT" sz="1100" dirty="0">
              <a:solidFill>
                <a:schemeClr val="accent1"/>
              </a:solidFill>
            </a:endParaRP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7C704008-972B-E44D-A5BB-E0D365E9B4EA}"/>
              </a:ext>
            </a:extLst>
          </p:cNvPr>
          <p:cNvSpPr/>
          <p:nvPr/>
        </p:nvSpPr>
        <p:spPr>
          <a:xfrm>
            <a:off x="5146741" y="1499993"/>
            <a:ext cx="3312160" cy="31022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dirty="0">
                <a:solidFill>
                  <a:schemeClr val="accent1"/>
                </a:solidFill>
              </a:rPr>
              <a:t>-</a:t>
            </a:r>
            <a:r>
              <a:rPr lang="it-IT" sz="1000" dirty="0">
                <a:solidFill>
                  <a:schemeClr val="accent1"/>
                </a:solidFill>
              </a:rPr>
              <a:t>promuovere e svolgere attività scientifiche, di base e applicate, sui temi del Marketing, del </a:t>
            </a:r>
            <a:r>
              <a:rPr lang="it-IT" sz="1000" dirty="0" err="1">
                <a:solidFill>
                  <a:schemeClr val="accent1"/>
                </a:solidFill>
              </a:rPr>
              <a:t>Trade</a:t>
            </a:r>
            <a:r>
              <a:rPr lang="it-IT" sz="1000" dirty="0">
                <a:solidFill>
                  <a:schemeClr val="accent1"/>
                </a:solidFill>
              </a:rPr>
              <a:t> Marketing, del </a:t>
            </a:r>
            <a:r>
              <a:rPr lang="it-IT" sz="1000" dirty="0" err="1">
                <a:solidFill>
                  <a:schemeClr val="accent1"/>
                </a:solidFill>
              </a:rPr>
              <a:t>Retailing</a:t>
            </a:r>
            <a:r>
              <a:rPr lang="it-IT" sz="1000" dirty="0">
                <a:solidFill>
                  <a:schemeClr val="accent1"/>
                </a:solidFill>
              </a:rPr>
              <a:t>, degli Scenari </a:t>
            </a:r>
            <a:r>
              <a:rPr lang="it-IT" sz="1000" dirty="0" err="1">
                <a:solidFill>
                  <a:schemeClr val="accent1"/>
                </a:solidFill>
              </a:rPr>
              <a:t>Commerciali,dell’Economia</a:t>
            </a:r>
            <a:r>
              <a:rPr lang="it-IT" sz="1000" dirty="0">
                <a:solidFill>
                  <a:schemeClr val="accent1"/>
                </a:solidFill>
              </a:rPr>
              <a:t> dei Rapporti Industria-Distribuzione;</a:t>
            </a:r>
          </a:p>
          <a:p>
            <a:endParaRPr lang="it-IT" sz="1100" b="1" dirty="0">
              <a:solidFill>
                <a:schemeClr val="accent1"/>
              </a:solidFill>
            </a:endParaRPr>
          </a:p>
          <a:p>
            <a:r>
              <a:rPr lang="it-IT" sz="1000" dirty="0">
                <a:solidFill>
                  <a:schemeClr val="accent1"/>
                </a:solidFill>
              </a:rPr>
              <a:t>-realizzare iniziative di ricerca per conto di imprese, associazioni imprenditoriali e manageriali, istituzioni pubbliche;</a:t>
            </a:r>
          </a:p>
          <a:p>
            <a:endParaRPr lang="it-IT" sz="1000" b="1" dirty="0">
              <a:solidFill>
                <a:schemeClr val="accent1"/>
              </a:solidFill>
            </a:endParaRPr>
          </a:p>
          <a:p>
            <a:r>
              <a:rPr lang="it-IT" sz="1000" dirty="0">
                <a:solidFill>
                  <a:schemeClr val="accent1"/>
                </a:solidFill>
              </a:rPr>
              <a:t>-promuovere e organizzare convegni, incontri, seminari e tutte quelle attività informative e formative di «fertilizzazione»  dei risultati delle ricerche svolte;</a:t>
            </a:r>
          </a:p>
          <a:p>
            <a:endParaRPr lang="it-IT" sz="1000" b="1" dirty="0">
              <a:solidFill>
                <a:schemeClr val="accent1"/>
              </a:solidFill>
            </a:endParaRPr>
          </a:p>
          <a:p>
            <a:r>
              <a:rPr lang="it-IT" sz="1000" dirty="0">
                <a:solidFill>
                  <a:schemeClr val="accent1"/>
                </a:solidFill>
              </a:rPr>
              <a:t>-stimolare la realizzazione di contributi scientifici sulle  riviste nazionali ed internazionali;</a:t>
            </a:r>
          </a:p>
          <a:p>
            <a:endParaRPr lang="it-IT" sz="1000" dirty="0">
              <a:solidFill>
                <a:schemeClr val="accent1"/>
              </a:solidFill>
            </a:endParaRPr>
          </a:p>
          <a:p>
            <a:r>
              <a:rPr lang="it-IT" sz="1000" dirty="0">
                <a:solidFill>
                  <a:schemeClr val="accent1"/>
                </a:solidFill>
              </a:rPr>
              <a:t>-favorire i  rapporti tra Università e Mondo produttivo</a:t>
            </a:r>
          </a:p>
          <a:p>
            <a:endParaRPr lang="it-IT" sz="1000" dirty="0">
              <a:solidFill>
                <a:schemeClr val="accent1"/>
              </a:solidFill>
            </a:endParaRPr>
          </a:p>
          <a:p>
            <a:r>
              <a:rPr lang="it-IT" sz="1000" dirty="0">
                <a:solidFill>
                  <a:schemeClr val="accent1"/>
                </a:solidFill>
              </a:rPr>
              <a:t>-trasferire nella didattica i risultati della ricerca. </a:t>
            </a:r>
            <a:endParaRPr lang="it-IT" sz="1100" dirty="0">
              <a:solidFill>
                <a:schemeClr val="accent1"/>
              </a:solidFill>
            </a:endParaRP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5CCECA05-E0B5-450F-AC4B-AB8AC52BC1CA}"/>
              </a:ext>
            </a:extLst>
          </p:cNvPr>
          <p:cNvSpPr txBox="1">
            <a:spLocks/>
          </p:cNvSpPr>
          <p:nvPr/>
        </p:nvSpPr>
        <p:spPr bwMode="gray">
          <a:xfrm>
            <a:off x="320040" y="257175"/>
            <a:ext cx="8713496" cy="45824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it-IT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it-IT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dirty="0">
                <a:solidFill>
                  <a:schemeClr val="accent1"/>
                </a:solidFill>
              </a:rPr>
              <a:t>Costituzione e Scopi Istitutivi di REM-Lab</a:t>
            </a:r>
          </a:p>
        </p:txBody>
      </p:sp>
    </p:spTree>
    <p:extLst>
      <p:ext uri="{BB962C8B-B14F-4D97-AF65-F5344CB8AC3E}">
        <p14:creationId xmlns:p14="http://schemas.microsoft.com/office/powerpoint/2010/main" val="3625731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CECA05-E0B5-450F-AC4B-AB8AC52BC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257175"/>
            <a:ext cx="8713496" cy="458244"/>
          </a:xfrm>
        </p:spPr>
        <p:txBody>
          <a:bodyPr/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it-IT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it-IT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dirty="0">
                <a:solidFill>
                  <a:schemeClr val="accent1"/>
                </a:solidFill>
              </a:rPr>
              <a:t>I temi di ricerca di REM-Lab 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632C4D4D-3162-9D4F-80D0-B9C6E86A0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138308"/>
              </p:ext>
            </p:extLst>
          </p:nvPr>
        </p:nvGraphicFramePr>
        <p:xfrm>
          <a:off x="233203" y="946298"/>
          <a:ext cx="8775785" cy="3476844"/>
        </p:xfrm>
        <a:graphic>
          <a:graphicData uri="http://schemas.openxmlformats.org/drawingml/2006/table">
            <a:tbl>
              <a:tblPr/>
              <a:tblGrid>
                <a:gridCol w="701686">
                  <a:extLst>
                    <a:ext uri="{9D8B030D-6E8A-4147-A177-3AD203B41FA5}">
                      <a16:colId xmlns:a16="http://schemas.microsoft.com/office/drawing/2014/main" val="756546296"/>
                    </a:ext>
                  </a:extLst>
                </a:gridCol>
                <a:gridCol w="8074099">
                  <a:extLst>
                    <a:ext uri="{9D8B030D-6E8A-4147-A177-3AD203B41FA5}">
                      <a16:colId xmlns:a16="http://schemas.microsoft.com/office/drawing/2014/main" val="1201196612"/>
                    </a:ext>
                  </a:extLst>
                </a:gridCol>
              </a:tblGrid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500" b="1" i="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dimensioni e l’evoluzione dei modelli di consumo e di acquisto</a:t>
                      </a:r>
                      <a:endParaRPr lang="it-IT" sz="1500" b="1" i="1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737593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500" b="1" i="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fattori di sviluppo delle condizioni di brand </a:t>
                      </a:r>
                      <a:r>
                        <a:rPr lang="it-IT" sz="1500" b="1" i="1" u="none" strike="noStrike" kern="1200" baseline="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loyalty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 </a:t>
                      </a:r>
                      <a:r>
                        <a:rPr lang="it-IT" sz="1500" b="1" i="1" u="none" strike="noStrike" kern="1200" baseline="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store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00" b="1" i="1" u="none" strike="noStrike" kern="1200" baseline="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loyalty</a:t>
                      </a:r>
                      <a:endParaRPr lang="it-IT" sz="1500" b="1" i="1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5961066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500" b="1" i="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Il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cambiamento dei sistemi distributivi e dei canali di vendita </a:t>
                      </a:r>
                      <a:endParaRPr lang="it-IT" sz="1500" b="1" i="1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7101744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500" b="1" i="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 fattori e i vincoli  di successo delle strategie di </a:t>
                      </a:r>
                      <a:r>
                        <a:rPr lang="it-IT" sz="1500" b="1" i="1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branding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114112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500" b="1" i="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leve di Shopper Marketing </a:t>
                      </a:r>
                      <a:endParaRPr lang="it-IT" sz="1500" b="1" i="1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218801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500" b="1" i="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pianificazione di </a:t>
                      </a:r>
                      <a:r>
                        <a:rPr lang="it-IT" sz="1500" b="1" i="1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Management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702783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500" b="1" i="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dinamiche della </a:t>
                      </a:r>
                      <a:r>
                        <a:rPr lang="it-IT" sz="1500" b="1" i="1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Multicanalità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 dell’</a:t>
                      </a:r>
                      <a:r>
                        <a:rPr lang="it-IT" sz="1500" b="1" i="1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Omnicanalità</a:t>
                      </a:r>
                      <a:endParaRPr lang="it-IT" sz="1500" b="1" i="1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6066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500" b="1" i="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modelli negoziali nelle relazioni tra Industria e Distribuzione</a:t>
                      </a:r>
                      <a:endParaRPr lang="it-IT" sz="1500" b="1" i="1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887609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500" b="1" i="0" kern="12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L’innovazione nel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Marketing e nel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00" b="1" i="1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Retailing</a:t>
                      </a:r>
                      <a:endParaRPr lang="it-IT" sz="1500" b="1" i="1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284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44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2D74D49-97FB-454F-97A4-9BB01B7CB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03" y="306845"/>
            <a:ext cx="8590757" cy="348170"/>
          </a:xfrm>
        </p:spPr>
        <p:txBody>
          <a:bodyPr/>
          <a:lstStyle/>
          <a:p>
            <a:r>
              <a:rPr lang="it-IT" b="1" dirty="0">
                <a:solidFill>
                  <a:schemeClr val="accent1"/>
                </a:solidFill>
              </a:rPr>
              <a:t>         </a:t>
            </a:r>
            <a:r>
              <a:rPr lang="it-IT" dirty="0">
                <a:solidFill>
                  <a:schemeClr val="accent1"/>
                </a:solidFill>
              </a:rPr>
              <a:t>Le aree di attività di REM-Lab </a:t>
            </a:r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B69B1DC1-A6BB-9D45-BBB2-8D10C4955597}"/>
              </a:ext>
            </a:extLst>
          </p:cNvPr>
          <p:cNvCxnSpPr/>
          <p:nvPr/>
        </p:nvCxnSpPr>
        <p:spPr>
          <a:xfrm>
            <a:off x="4592320" y="1078843"/>
            <a:ext cx="0" cy="3523859"/>
          </a:xfrm>
          <a:prstGeom prst="line">
            <a:avLst/>
          </a:prstGeom>
          <a:ln w="57150">
            <a:solidFill>
              <a:srgbClr val="009F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tangolo 31">
            <a:extLst>
              <a:ext uri="{FF2B5EF4-FFF2-40B4-BE49-F238E27FC236}">
                <a16:creationId xmlns:a16="http://schemas.microsoft.com/office/drawing/2014/main" id="{8C05ADFF-0D59-E841-99F0-817F0D0EFDEA}"/>
              </a:ext>
            </a:extLst>
          </p:cNvPr>
          <p:cNvSpPr/>
          <p:nvPr/>
        </p:nvSpPr>
        <p:spPr>
          <a:xfrm>
            <a:off x="372291" y="881743"/>
            <a:ext cx="3873138" cy="22402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chemeClr val="accent1"/>
              </a:solidFill>
            </a:endParaRPr>
          </a:p>
          <a:p>
            <a:r>
              <a:rPr lang="it-IT" sz="1400" b="1" dirty="0">
                <a:solidFill>
                  <a:srgbClr val="FF0000"/>
                </a:solidFill>
              </a:rPr>
              <a:t>1-Laboratorio di Shopper Marketing</a:t>
            </a:r>
          </a:p>
          <a:p>
            <a:endParaRPr lang="it-IT" sz="1100" b="1" dirty="0">
              <a:solidFill>
                <a:schemeClr val="accent1"/>
              </a:solidFill>
            </a:endParaRPr>
          </a:p>
          <a:p>
            <a:r>
              <a:rPr lang="it-IT" sz="1100" b="1" dirty="0">
                <a:solidFill>
                  <a:schemeClr val="accent1"/>
                </a:solidFill>
              </a:rPr>
              <a:t>Le aziende industriali sostenitrici</a:t>
            </a:r>
          </a:p>
          <a:p>
            <a:endParaRPr lang="it-IT" sz="1100" dirty="0">
              <a:solidFill>
                <a:schemeClr val="accent1"/>
              </a:solidFill>
            </a:endParaRPr>
          </a:p>
          <a:p>
            <a:r>
              <a:rPr lang="it-IT" sz="1100" dirty="0">
                <a:solidFill>
                  <a:schemeClr val="accent1"/>
                </a:solidFill>
              </a:rPr>
              <a:t>Barilla, Ferrero, </a:t>
            </a:r>
            <a:r>
              <a:rPr lang="it-IT" sz="1100" dirty="0" err="1">
                <a:solidFill>
                  <a:schemeClr val="accent1"/>
                </a:solidFill>
              </a:rPr>
              <a:t>Lactalis</a:t>
            </a:r>
            <a:r>
              <a:rPr lang="it-IT" sz="1100" dirty="0">
                <a:solidFill>
                  <a:schemeClr val="accent1"/>
                </a:solidFill>
              </a:rPr>
              <a:t>, </a:t>
            </a:r>
            <a:r>
              <a:rPr lang="it-IT" sz="1100" dirty="0" err="1">
                <a:solidFill>
                  <a:schemeClr val="accent1"/>
                </a:solidFill>
              </a:rPr>
              <a:t>Mondelez</a:t>
            </a:r>
            <a:r>
              <a:rPr lang="it-IT" sz="1100" dirty="0">
                <a:solidFill>
                  <a:schemeClr val="accent1"/>
                </a:solidFill>
              </a:rPr>
              <a:t>, Lavazza, </a:t>
            </a:r>
            <a:r>
              <a:rPr lang="it-IT" sz="1100" dirty="0" err="1">
                <a:solidFill>
                  <a:schemeClr val="accent1"/>
                </a:solidFill>
              </a:rPr>
              <a:t>Bonduelle</a:t>
            </a:r>
            <a:r>
              <a:rPr lang="it-IT" sz="1100" dirty="0">
                <a:solidFill>
                  <a:schemeClr val="accent1"/>
                </a:solidFill>
              </a:rPr>
              <a:t>, Campari, Bauli, Bolton, Granarolo, </a:t>
            </a:r>
            <a:r>
              <a:rPr lang="it-IT" sz="1100" dirty="0" err="1">
                <a:solidFill>
                  <a:schemeClr val="accent1"/>
                </a:solidFill>
              </a:rPr>
              <a:t>Aia,Heineken</a:t>
            </a:r>
            <a:r>
              <a:rPr lang="it-IT" sz="1100" dirty="0">
                <a:solidFill>
                  <a:schemeClr val="accent1"/>
                </a:solidFill>
              </a:rPr>
              <a:t>, Latteria Soresina, Latteria Montello, </a:t>
            </a:r>
            <a:r>
              <a:rPr lang="it-IT" sz="1100" dirty="0" err="1">
                <a:solidFill>
                  <a:schemeClr val="accent1"/>
                </a:solidFill>
              </a:rPr>
              <a:t>Parmareggio</a:t>
            </a:r>
            <a:r>
              <a:rPr lang="it-IT" sz="1100" dirty="0">
                <a:solidFill>
                  <a:schemeClr val="accent1"/>
                </a:solidFill>
              </a:rPr>
              <a:t>, Perfetti, Rovagnati, Salumificio Beretta, </a:t>
            </a:r>
            <a:r>
              <a:rPr lang="it-IT" sz="1100" dirty="0" err="1">
                <a:solidFill>
                  <a:schemeClr val="accent1"/>
                </a:solidFill>
              </a:rPr>
              <a:t>Nestlè</a:t>
            </a:r>
            <a:r>
              <a:rPr lang="it-IT" sz="1100" dirty="0">
                <a:solidFill>
                  <a:schemeClr val="accent1"/>
                </a:solidFill>
              </a:rPr>
              <a:t>, Perfetti</a:t>
            </a:r>
          </a:p>
          <a:p>
            <a:endParaRPr lang="it-IT" sz="1100" dirty="0">
              <a:solidFill>
                <a:schemeClr val="accent1"/>
              </a:solidFill>
            </a:endParaRPr>
          </a:p>
          <a:p>
            <a:r>
              <a:rPr lang="it-IT" sz="1100" b="1" dirty="0">
                <a:solidFill>
                  <a:schemeClr val="accent1"/>
                </a:solidFill>
              </a:rPr>
              <a:t>Le aziende commerciali  partecipanti</a:t>
            </a:r>
          </a:p>
          <a:p>
            <a:endParaRPr lang="it-IT" sz="1100" b="1" dirty="0">
              <a:solidFill>
                <a:schemeClr val="accent1"/>
              </a:solidFill>
            </a:endParaRPr>
          </a:p>
          <a:p>
            <a:r>
              <a:rPr lang="it-IT" sz="1100" dirty="0">
                <a:solidFill>
                  <a:schemeClr val="accent1"/>
                </a:solidFill>
              </a:rPr>
              <a:t>Esselunga, Coop Italia, Conad, </a:t>
            </a:r>
            <a:r>
              <a:rPr lang="it-IT" sz="1100" dirty="0" err="1">
                <a:solidFill>
                  <a:schemeClr val="accent1"/>
                </a:solidFill>
              </a:rPr>
              <a:t>Crai</a:t>
            </a:r>
            <a:r>
              <a:rPr lang="it-IT" sz="1100" dirty="0">
                <a:solidFill>
                  <a:schemeClr val="accent1"/>
                </a:solidFill>
              </a:rPr>
              <a:t>, Sigma, </a:t>
            </a:r>
            <a:r>
              <a:rPr lang="it-IT" sz="1100" dirty="0" err="1">
                <a:solidFill>
                  <a:schemeClr val="accent1"/>
                </a:solidFill>
              </a:rPr>
              <a:t>Selex</a:t>
            </a:r>
            <a:r>
              <a:rPr lang="it-IT" sz="1100" dirty="0">
                <a:solidFill>
                  <a:schemeClr val="accent1"/>
                </a:solidFill>
              </a:rPr>
              <a:t>, Agorà, Carrefour, </a:t>
            </a:r>
            <a:r>
              <a:rPr lang="it-IT" sz="1100" dirty="0" err="1">
                <a:solidFill>
                  <a:schemeClr val="accent1"/>
                </a:solidFill>
              </a:rPr>
              <a:t>Finiper</a:t>
            </a:r>
            <a:r>
              <a:rPr lang="it-IT" sz="1100" dirty="0">
                <a:solidFill>
                  <a:schemeClr val="accent1"/>
                </a:solidFill>
              </a:rPr>
              <a:t>, </a:t>
            </a:r>
            <a:r>
              <a:rPr lang="it-IT" sz="1100" dirty="0" err="1">
                <a:solidFill>
                  <a:schemeClr val="accent1"/>
                </a:solidFill>
              </a:rPr>
              <a:t>Sun</a:t>
            </a:r>
            <a:r>
              <a:rPr lang="it-IT" sz="1100" dirty="0">
                <a:solidFill>
                  <a:schemeClr val="accent1"/>
                </a:solidFill>
              </a:rPr>
              <a:t>, Aldi, </a:t>
            </a:r>
            <a:r>
              <a:rPr lang="it-IT" sz="1100" dirty="0" err="1">
                <a:solidFill>
                  <a:schemeClr val="accent1"/>
                </a:solidFill>
              </a:rPr>
              <a:t>Vegè</a:t>
            </a:r>
            <a:r>
              <a:rPr lang="it-IT" sz="1100" dirty="0">
                <a:solidFill>
                  <a:schemeClr val="accent1"/>
                </a:solidFill>
              </a:rPr>
              <a:t>.</a:t>
            </a:r>
          </a:p>
          <a:p>
            <a:endParaRPr lang="it-IT" sz="1100" dirty="0">
              <a:solidFill>
                <a:schemeClr val="accent1"/>
              </a:solidFill>
            </a:endParaRP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7C704008-972B-E44D-A5BB-E0D365E9B4EA}"/>
              </a:ext>
            </a:extLst>
          </p:cNvPr>
          <p:cNvSpPr/>
          <p:nvPr/>
        </p:nvSpPr>
        <p:spPr>
          <a:xfrm>
            <a:off x="5146741" y="881743"/>
            <a:ext cx="3312160" cy="10058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FF0000"/>
                </a:solidFill>
              </a:rPr>
              <a:t>4-RICERCHE SU COMMESSA</a:t>
            </a:r>
          </a:p>
          <a:p>
            <a:endParaRPr lang="it-IT" sz="1100" b="1" dirty="0">
              <a:solidFill>
                <a:srgbClr val="FF0000"/>
              </a:solidFill>
            </a:endParaRPr>
          </a:p>
          <a:p>
            <a:r>
              <a:rPr lang="it-IT" sz="1100" dirty="0">
                <a:solidFill>
                  <a:schemeClr val="accent1"/>
                </a:solidFill>
              </a:rPr>
              <a:t>Rovagnati, </a:t>
            </a:r>
            <a:r>
              <a:rPr lang="it-IT" sz="1100" dirty="0" err="1">
                <a:solidFill>
                  <a:schemeClr val="accent1"/>
                </a:solidFill>
              </a:rPr>
              <a:t>Mutti</a:t>
            </a:r>
            <a:r>
              <a:rPr lang="it-IT" sz="1100" dirty="0">
                <a:solidFill>
                  <a:schemeClr val="accent1"/>
                </a:solidFill>
              </a:rPr>
              <a:t>, Beiersdorf, </a:t>
            </a:r>
            <a:r>
              <a:rPr lang="it-IT" sz="1100" dirty="0" err="1">
                <a:solidFill>
                  <a:schemeClr val="accent1"/>
                </a:solidFill>
              </a:rPr>
              <a:t>Isit</a:t>
            </a:r>
            <a:r>
              <a:rPr lang="it-IT" sz="1100" dirty="0">
                <a:solidFill>
                  <a:schemeClr val="accent1"/>
                </a:solidFill>
              </a:rPr>
              <a:t>, </a:t>
            </a:r>
            <a:r>
              <a:rPr lang="it-IT" sz="1100" dirty="0" err="1">
                <a:solidFill>
                  <a:schemeClr val="accent1"/>
                </a:solidFill>
              </a:rPr>
              <a:t>Assolatte</a:t>
            </a:r>
            <a:r>
              <a:rPr lang="it-IT" sz="1100" dirty="0">
                <a:solidFill>
                  <a:schemeClr val="accent1"/>
                </a:solidFill>
              </a:rPr>
              <a:t>, Consorzio Tutela  Grana Padano, Consorzio del Prosciutto di Parma, Fondazione Piacenza-Vigevano, Confindustria, Poli, </a:t>
            </a:r>
            <a:r>
              <a:rPr lang="it-IT" sz="1100" dirty="0" err="1">
                <a:solidFill>
                  <a:schemeClr val="accent1"/>
                </a:solidFill>
              </a:rPr>
              <a:t>Sun</a:t>
            </a:r>
            <a:r>
              <a:rPr lang="it-IT" sz="1100" dirty="0">
                <a:solidFill>
                  <a:schemeClr val="accent1"/>
                </a:solidFill>
              </a:rPr>
              <a:t>,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4EDF506B-CF11-B046-8D14-A9E66506705F}"/>
              </a:ext>
            </a:extLst>
          </p:cNvPr>
          <p:cNvSpPr/>
          <p:nvPr/>
        </p:nvSpPr>
        <p:spPr>
          <a:xfrm>
            <a:off x="5147230" y="1970667"/>
            <a:ext cx="3337772" cy="61773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FF0000"/>
                </a:solidFill>
              </a:rPr>
              <a:t>5-INCONTRI DI AGGIORNAMENTO E DI FORMAZIONE MANAGERIALE</a:t>
            </a: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1069062F-2F20-C34B-93F4-E7C16F2767EE}"/>
              </a:ext>
            </a:extLst>
          </p:cNvPr>
          <p:cNvSpPr/>
          <p:nvPr/>
        </p:nvSpPr>
        <p:spPr>
          <a:xfrm>
            <a:off x="5146741" y="2671496"/>
            <a:ext cx="3312160" cy="1012230"/>
          </a:xfrm>
          <a:prstGeom prst="rect">
            <a:avLst/>
          </a:prstGeom>
          <a:solidFill>
            <a:srgbClr val="C9DD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050" b="1" dirty="0">
                <a:solidFill>
                  <a:srgbClr val="FF0000"/>
                </a:solidFill>
              </a:rPr>
              <a:t>6-INIZIATIVE ISTITUZIONALI</a:t>
            </a:r>
          </a:p>
          <a:p>
            <a:r>
              <a:rPr lang="it-IT" sz="1050" dirty="0">
                <a:solidFill>
                  <a:schemeClr val="accent1"/>
                </a:solidFill>
              </a:rPr>
              <a:t>-Convention Orientamento Istituti Scolastici</a:t>
            </a:r>
          </a:p>
          <a:p>
            <a:r>
              <a:rPr lang="it-IT" sz="1050" dirty="0">
                <a:solidFill>
                  <a:schemeClr val="accent1"/>
                </a:solidFill>
              </a:rPr>
              <a:t>-Convention Laurea Magistrale in «</a:t>
            </a:r>
            <a:r>
              <a:rPr lang="it-IT" sz="1050" dirty="0" err="1">
                <a:solidFill>
                  <a:schemeClr val="accent1"/>
                </a:solidFill>
              </a:rPr>
              <a:t>Food</a:t>
            </a:r>
            <a:r>
              <a:rPr lang="it-IT" sz="1050" dirty="0">
                <a:solidFill>
                  <a:schemeClr val="accent1"/>
                </a:solidFill>
              </a:rPr>
              <a:t> Marketing e strategie Commerciali»</a:t>
            </a:r>
          </a:p>
          <a:p>
            <a:r>
              <a:rPr lang="it-IT" sz="1050" dirty="0">
                <a:solidFill>
                  <a:schemeClr val="accent1"/>
                </a:solidFill>
              </a:rPr>
              <a:t>-#Orientati-Osservatorio sull’orientamento universitario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F5D3B9B1-3210-FB41-AA4A-83C183EB5D9F}"/>
              </a:ext>
            </a:extLst>
          </p:cNvPr>
          <p:cNvSpPr/>
          <p:nvPr/>
        </p:nvSpPr>
        <p:spPr>
          <a:xfrm>
            <a:off x="372291" y="3233070"/>
            <a:ext cx="3873138" cy="8294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050" b="1" dirty="0">
                <a:solidFill>
                  <a:srgbClr val="FF0000"/>
                </a:solidFill>
              </a:rPr>
              <a:t>2-CONVENTION ANNUALE REM-Lab</a:t>
            </a:r>
            <a:endParaRPr lang="it-IT" sz="1050" dirty="0">
              <a:solidFill>
                <a:schemeClr val="accent1"/>
              </a:solidFill>
            </a:endParaRPr>
          </a:p>
          <a:p>
            <a:r>
              <a:rPr lang="it-IT" sz="1050" dirty="0">
                <a:solidFill>
                  <a:schemeClr val="accent1"/>
                </a:solidFill>
              </a:rPr>
              <a:t>«SCENARI DI MERCATO E SFIDE COMMERCIALI»</a:t>
            </a:r>
          </a:p>
          <a:p>
            <a:r>
              <a:rPr lang="it-IT" sz="1050" dirty="0">
                <a:solidFill>
                  <a:schemeClr val="accent1"/>
                </a:solidFill>
              </a:rPr>
              <a:t>250 Partecipanti: Top manager imprese industriali e commerciali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1069062F-2F20-C34B-93F4-E7C16F2767EE}"/>
              </a:ext>
            </a:extLst>
          </p:cNvPr>
          <p:cNvSpPr/>
          <p:nvPr/>
        </p:nvSpPr>
        <p:spPr>
          <a:xfrm>
            <a:off x="5146741" y="3801291"/>
            <a:ext cx="331216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050" b="1" dirty="0">
                <a:solidFill>
                  <a:srgbClr val="FF0000"/>
                </a:solidFill>
              </a:rPr>
              <a:t>7-SUPPORTO ALLA ATTIVITA’ DIDATTICA</a:t>
            </a:r>
          </a:p>
          <a:p>
            <a:r>
              <a:rPr lang="it-IT" sz="1050" dirty="0">
                <a:solidFill>
                  <a:schemeClr val="accent1"/>
                </a:solidFill>
              </a:rPr>
              <a:t>-Contenuti insegnamenti-esercitazioni</a:t>
            </a:r>
          </a:p>
          <a:p>
            <a:r>
              <a:rPr lang="it-IT" sz="1050" dirty="0">
                <a:solidFill>
                  <a:schemeClr val="accent1"/>
                </a:solidFill>
              </a:rPr>
              <a:t>-Lezioni Manageriali</a:t>
            </a:r>
          </a:p>
          <a:p>
            <a:r>
              <a:rPr lang="it-IT" sz="1050" dirty="0">
                <a:solidFill>
                  <a:schemeClr val="accent1"/>
                </a:solidFill>
              </a:rPr>
              <a:t>-Business game 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F5D3B9B1-3210-FB41-AA4A-83C183EB5D9F}"/>
              </a:ext>
            </a:extLst>
          </p:cNvPr>
          <p:cNvSpPr/>
          <p:nvPr/>
        </p:nvSpPr>
        <p:spPr>
          <a:xfrm>
            <a:off x="372291" y="4147472"/>
            <a:ext cx="3873138" cy="5878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050" b="1" dirty="0">
                <a:solidFill>
                  <a:srgbClr val="FF0000"/>
                </a:solidFill>
              </a:rPr>
              <a:t>3-OSSERVATORIO sulle risorse umane nel Marketing</a:t>
            </a:r>
          </a:p>
          <a:p>
            <a:r>
              <a:rPr lang="it-IT" sz="1050" dirty="0">
                <a:solidFill>
                  <a:schemeClr val="accent1"/>
                </a:solidFill>
              </a:rPr>
              <a:t>-Ricerche in collaborazione con Direzioni Risorse Umane</a:t>
            </a:r>
          </a:p>
          <a:p>
            <a:r>
              <a:rPr lang="it-IT" sz="1050" dirty="0">
                <a:solidFill>
                  <a:schemeClr val="accent1"/>
                </a:solidFill>
              </a:rPr>
              <a:t>-Servizio di </a:t>
            </a:r>
            <a:r>
              <a:rPr lang="it-IT" sz="1050" dirty="0" err="1">
                <a:solidFill>
                  <a:schemeClr val="accent1"/>
                </a:solidFill>
              </a:rPr>
              <a:t>placement</a:t>
            </a:r>
            <a:r>
              <a:rPr lang="it-IT" sz="1050" dirty="0">
                <a:solidFill>
                  <a:schemeClr val="accent1"/>
                </a:solidFill>
              </a:rPr>
              <a:t> per i nostri laureati</a:t>
            </a:r>
          </a:p>
        </p:txBody>
      </p:sp>
    </p:spTree>
    <p:extLst>
      <p:ext uri="{BB962C8B-B14F-4D97-AF65-F5344CB8AC3E}">
        <p14:creationId xmlns:p14="http://schemas.microsoft.com/office/powerpoint/2010/main" val="233990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2D74D49-97FB-454F-97A4-9BB01B7CB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203" y="306845"/>
            <a:ext cx="8590757" cy="348170"/>
          </a:xfrm>
        </p:spPr>
        <p:txBody>
          <a:bodyPr/>
          <a:lstStyle/>
          <a:p>
            <a:r>
              <a:rPr lang="it-IT" b="1" dirty="0">
                <a:solidFill>
                  <a:schemeClr val="accent1"/>
                </a:solidFill>
              </a:rPr>
              <a:t>         </a:t>
            </a:r>
            <a:r>
              <a:rPr lang="it-IT" dirty="0">
                <a:solidFill>
                  <a:schemeClr val="accent1"/>
                </a:solidFill>
              </a:rPr>
              <a:t>La ricerca di  REM-Lab sugli effetti di Marketing del Covid-19</a:t>
            </a:r>
          </a:p>
        </p:txBody>
      </p: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B69B1DC1-A6BB-9D45-BBB2-8D10C4955597}"/>
              </a:ext>
            </a:extLst>
          </p:cNvPr>
          <p:cNvCxnSpPr/>
          <p:nvPr/>
        </p:nvCxnSpPr>
        <p:spPr>
          <a:xfrm>
            <a:off x="4592320" y="1078843"/>
            <a:ext cx="0" cy="3523859"/>
          </a:xfrm>
          <a:prstGeom prst="line">
            <a:avLst/>
          </a:prstGeom>
          <a:ln w="57150">
            <a:solidFill>
              <a:srgbClr val="009F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tangolo 29">
            <a:extLst>
              <a:ext uri="{FF2B5EF4-FFF2-40B4-BE49-F238E27FC236}">
                <a16:creationId xmlns:a16="http://schemas.microsoft.com/office/drawing/2014/main" id="{492AC06A-F19D-C940-BFAF-8CB6B5FD3C45}"/>
              </a:ext>
            </a:extLst>
          </p:cNvPr>
          <p:cNvSpPr/>
          <p:nvPr/>
        </p:nvSpPr>
        <p:spPr>
          <a:xfrm>
            <a:off x="961778" y="877344"/>
            <a:ext cx="2860819" cy="3109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 1° Ricerca, Aprile</a:t>
            </a:r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B084B13F-0B27-5741-AB3D-2AEC236F891F}"/>
              </a:ext>
            </a:extLst>
          </p:cNvPr>
          <p:cNvSpPr/>
          <p:nvPr/>
        </p:nvSpPr>
        <p:spPr>
          <a:xfrm>
            <a:off x="5372412" y="857748"/>
            <a:ext cx="2860819" cy="3109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2° Ricerca, Luglio</a:t>
            </a: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8C05ADFF-0D59-E841-99F0-817F0D0EFDEA}"/>
              </a:ext>
            </a:extLst>
          </p:cNvPr>
          <p:cNvSpPr/>
          <p:nvPr/>
        </p:nvSpPr>
        <p:spPr>
          <a:xfrm>
            <a:off x="736107" y="1258339"/>
            <a:ext cx="3312160" cy="60965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>
                <a:solidFill>
                  <a:schemeClr val="accent1"/>
                </a:solidFill>
              </a:rPr>
              <a:t>Ricerca consumatori</a:t>
            </a:r>
          </a:p>
          <a:p>
            <a:r>
              <a:rPr lang="it-IT" sz="1200" b="1" dirty="0">
                <a:solidFill>
                  <a:schemeClr val="accent1"/>
                </a:solidFill>
              </a:rPr>
              <a:t>1.030 interviste</a:t>
            </a:r>
          </a:p>
          <a:p>
            <a:r>
              <a:rPr lang="it-IT" sz="1100" dirty="0">
                <a:solidFill>
                  <a:schemeClr val="accent1"/>
                </a:solidFill>
              </a:rPr>
              <a:t>Copertura: 20 Regioni, 77 Province</a:t>
            </a: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9D612963-2AC0-1545-98FC-4E9038DE6C28}"/>
              </a:ext>
            </a:extLst>
          </p:cNvPr>
          <p:cNvSpPr/>
          <p:nvPr/>
        </p:nvSpPr>
        <p:spPr>
          <a:xfrm>
            <a:off x="736107" y="1972566"/>
            <a:ext cx="3312160" cy="6158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>
                <a:solidFill>
                  <a:schemeClr val="accent1"/>
                </a:solidFill>
              </a:rPr>
              <a:t>Ricerca imprese</a:t>
            </a:r>
          </a:p>
          <a:p>
            <a:r>
              <a:rPr lang="it-IT" sz="1200" b="1" dirty="0">
                <a:solidFill>
                  <a:schemeClr val="accent1"/>
                </a:solidFill>
              </a:rPr>
              <a:t>68 gruppi aziendali</a:t>
            </a:r>
          </a:p>
          <a:p>
            <a:r>
              <a:rPr lang="it-IT" sz="1100" dirty="0">
                <a:solidFill>
                  <a:schemeClr val="accent1"/>
                </a:solidFill>
              </a:rPr>
              <a:t>39 Gruppi Industriali + 29 Gruppi Commerciali</a:t>
            </a:r>
          </a:p>
        </p:txBody>
      </p:sp>
      <p:sp>
        <p:nvSpPr>
          <p:cNvPr id="34" name="Rettangolo 33">
            <a:extLst>
              <a:ext uri="{FF2B5EF4-FFF2-40B4-BE49-F238E27FC236}">
                <a16:creationId xmlns:a16="http://schemas.microsoft.com/office/drawing/2014/main" id="{F5D3B9B1-3210-FB41-AA4A-83C183EB5D9F}"/>
              </a:ext>
            </a:extLst>
          </p:cNvPr>
          <p:cNvSpPr/>
          <p:nvPr/>
        </p:nvSpPr>
        <p:spPr>
          <a:xfrm>
            <a:off x="736107" y="2673729"/>
            <a:ext cx="3312160" cy="60742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>
                <a:solidFill>
                  <a:schemeClr val="accent1"/>
                </a:solidFill>
              </a:rPr>
              <a:t>Analisi dati sell-out punti di vendita moderni </a:t>
            </a:r>
          </a:p>
          <a:p>
            <a:r>
              <a:rPr lang="it-IT" sz="1200" b="1" dirty="0">
                <a:solidFill>
                  <a:schemeClr val="accent1"/>
                </a:solidFill>
              </a:rPr>
              <a:t>LCC, 1° trimestre 2020</a:t>
            </a:r>
          </a:p>
          <a:p>
            <a:r>
              <a:rPr lang="it-IT" sz="1050" dirty="0" err="1">
                <a:solidFill>
                  <a:schemeClr val="accent1"/>
                </a:solidFill>
              </a:rPr>
              <a:t>Iper+Super+LSP+Discount+Casa-Toilette+Online</a:t>
            </a:r>
            <a:endParaRPr lang="it-IT" sz="1050" dirty="0">
              <a:solidFill>
                <a:schemeClr val="accent1"/>
              </a:solidFill>
            </a:endParaRP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7C704008-972B-E44D-A5BB-E0D365E9B4EA}"/>
              </a:ext>
            </a:extLst>
          </p:cNvPr>
          <p:cNvSpPr/>
          <p:nvPr/>
        </p:nvSpPr>
        <p:spPr>
          <a:xfrm>
            <a:off x="5146741" y="1251795"/>
            <a:ext cx="3312160" cy="6357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>
                <a:solidFill>
                  <a:schemeClr val="accent1"/>
                </a:solidFill>
              </a:rPr>
              <a:t>Ricerca consumatori</a:t>
            </a:r>
          </a:p>
          <a:p>
            <a:r>
              <a:rPr lang="it-IT" sz="1200" b="1" dirty="0">
                <a:solidFill>
                  <a:schemeClr val="accent1"/>
                </a:solidFill>
              </a:rPr>
              <a:t>1.020 interviste</a:t>
            </a:r>
          </a:p>
          <a:p>
            <a:r>
              <a:rPr lang="it-IT" sz="1100" dirty="0">
                <a:solidFill>
                  <a:schemeClr val="accent1"/>
                </a:solidFill>
              </a:rPr>
              <a:t>Copertura: 20 Regioni, 76 Province</a:t>
            </a: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4EDF506B-CF11-B046-8D14-A9E66506705F}"/>
              </a:ext>
            </a:extLst>
          </p:cNvPr>
          <p:cNvSpPr/>
          <p:nvPr/>
        </p:nvSpPr>
        <p:spPr>
          <a:xfrm>
            <a:off x="5121129" y="1970668"/>
            <a:ext cx="3312160" cy="6177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>
                <a:solidFill>
                  <a:schemeClr val="accent1"/>
                </a:solidFill>
              </a:rPr>
              <a:t>Ricerca imprese</a:t>
            </a:r>
          </a:p>
          <a:p>
            <a:r>
              <a:rPr lang="it-IT" sz="1200" b="1" dirty="0">
                <a:solidFill>
                  <a:schemeClr val="accent1"/>
                </a:solidFill>
              </a:rPr>
              <a:t>67 gruppi aziendali</a:t>
            </a:r>
          </a:p>
          <a:p>
            <a:r>
              <a:rPr lang="it-IT" sz="1100" dirty="0">
                <a:solidFill>
                  <a:schemeClr val="accent1"/>
                </a:solidFill>
              </a:rPr>
              <a:t>39 Gruppi industriali  + 28 Gruppi Commerciali</a:t>
            </a: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1069062F-2F20-C34B-93F4-E7C16F2767EE}"/>
              </a:ext>
            </a:extLst>
          </p:cNvPr>
          <p:cNvSpPr/>
          <p:nvPr/>
        </p:nvSpPr>
        <p:spPr>
          <a:xfrm>
            <a:off x="5146741" y="2671497"/>
            <a:ext cx="3312160" cy="6096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>
                <a:solidFill>
                  <a:schemeClr val="accent1"/>
                </a:solidFill>
              </a:rPr>
              <a:t>Analisi dati sell-out punti di vendita moderni </a:t>
            </a:r>
          </a:p>
          <a:p>
            <a:r>
              <a:rPr lang="it-IT" sz="1200" b="1" dirty="0">
                <a:solidFill>
                  <a:schemeClr val="accent1"/>
                </a:solidFill>
              </a:rPr>
              <a:t>LCC, 1° semestre 2020</a:t>
            </a:r>
          </a:p>
          <a:p>
            <a:r>
              <a:rPr lang="it-IT" sz="1050" dirty="0" err="1">
                <a:solidFill>
                  <a:schemeClr val="accent1"/>
                </a:solidFill>
              </a:rPr>
              <a:t>Iper+Super+LSP+Discount+Casa-Toilette+Online</a:t>
            </a:r>
            <a:endParaRPr lang="it-IT" sz="1050" dirty="0">
              <a:solidFill>
                <a:schemeClr val="accent1"/>
              </a:solidFill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B084B13F-0B27-5741-AB3D-2AEC236F891F}"/>
              </a:ext>
            </a:extLst>
          </p:cNvPr>
          <p:cNvSpPr/>
          <p:nvPr/>
        </p:nvSpPr>
        <p:spPr>
          <a:xfrm>
            <a:off x="3186569" y="4439141"/>
            <a:ext cx="2860819" cy="3109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3° Ricerca, 19 novembre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F5D3B9B1-3210-FB41-AA4A-83C183EB5D9F}"/>
              </a:ext>
            </a:extLst>
          </p:cNvPr>
          <p:cNvSpPr/>
          <p:nvPr/>
        </p:nvSpPr>
        <p:spPr>
          <a:xfrm>
            <a:off x="751352" y="3544588"/>
            <a:ext cx="3312160" cy="60742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050" dirty="0">
                <a:solidFill>
                  <a:schemeClr val="accent1"/>
                </a:solidFill>
              </a:rPr>
              <a:t>Realizzazione di 16 </a:t>
            </a:r>
            <a:r>
              <a:rPr lang="it-IT" sz="1050" dirty="0" err="1">
                <a:solidFill>
                  <a:schemeClr val="accent1"/>
                </a:solidFill>
              </a:rPr>
              <a:t>Webinar</a:t>
            </a:r>
            <a:r>
              <a:rPr lang="it-IT" sz="1050" dirty="0">
                <a:solidFill>
                  <a:schemeClr val="accent1"/>
                </a:solidFill>
              </a:rPr>
              <a:t> aziendali con la partecipazione di 1035 manager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1069062F-2F20-C34B-93F4-E7C16F2767EE}"/>
              </a:ext>
            </a:extLst>
          </p:cNvPr>
          <p:cNvSpPr/>
          <p:nvPr/>
        </p:nvSpPr>
        <p:spPr>
          <a:xfrm>
            <a:off x="5146741" y="3544588"/>
            <a:ext cx="3312160" cy="5527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>
                <a:solidFill>
                  <a:schemeClr val="accent1"/>
                </a:solidFill>
              </a:rPr>
              <a:t>Realizzazione 11 luglio </a:t>
            </a:r>
            <a:r>
              <a:rPr lang="it-IT" sz="1200" dirty="0" err="1">
                <a:solidFill>
                  <a:schemeClr val="accent1"/>
                </a:solidFill>
              </a:rPr>
              <a:t>Webinar</a:t>
            </a:r>
            <a:r>
              <a:rPr lang="it-IT" sz="1200" dirty="0">
                <a:solidFill>
                  <a:schemeClr val="accent1"/>
                </a:solidFill>
              </a:rPr>
              <a:t> di mercato con la partecipazione di 243 top manager</a:t>
            </a:r>
            <a:endParaRPr lang="it-IT" sz="105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8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CECA05-E0B5-450F-AC4B-AB8AC52BC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257175"/>
            <a:ext cx="8713496" cy="458244"/>
          </a:xfrm>
        </p:spPr>
        <p:txBody>
          <a:bodyPr/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it-IT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it-IT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dirty="0">
                <a:solidFill>
                  <a:schemeClr val="accent1"/>
                </a:solidFill>
              </a:rPr>
              <a:t>Gli interrogativi manageriali di marketing nell’epoca del Covid-19 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632C4D4D-3162-9D4F-80D0-B9C6E86A08C6}"/>
              </a:ext>
            </a:extLst>
          </p:cNvPr>
          <p:cNvGraphicFramePr>
            <a:graphicFrameLocks noGrp="1"/>
          </p:cNvGraphicFramePr>
          <p:nvPr/>
        </p:nvGraphicFramePr>
        <p:xfrm>
          <a:off x="233203" y="946298"/>
          <a:ext cx="8775785" cy="3476844"/>
        </p:xfrm>
        <a:graphic>
          <a:graphicData uri="http://schemas.openxmlformats.org/drawingml/2006/table">
            <a:tbl>
              <a:tblPr/>
              <a:tblGrid>
                <a:gridCol w="701686">
                  <a:extLst>
                    <a:ext uri="{9D8B030D-6E8A-4147-A177-3AD203B41FA5}">
                      <a16:colId xmlns:a16="http://schemas.microsoft.com/office/drawing/2014/main" val="756546296"/>
                    </a:ext>
                  </a:extLst>
                </a:gridCol>
                <a:gridCol w="8074099">
                  <a:extLst>
                    <a:ext uri="{9D8B030D-6E8A-4147-A177-3AD203B41FA5}">
                      <a16:colId xmlns:a16="http://schemas.microsoft.com/office/drawing/2014/main" val="1201196612"/>
                    </a:ext>
                  </a:extLst>
                </a:gridCol>
              </a:tblGrid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i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1.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Come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potranno cambiare 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i modelli di consumo e di shopping?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737593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i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2.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Quali spazi per il lancio di nuovi prodotti?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5961066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i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3.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Quali  dovranno essere le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nuove “</a:t>
                      </a:r>
                      <a:r>
                        <a:rPr lang="it-IT" sz="1500" b="1" i="1" u="none" strike="noStrike" kern="1200" baseline="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value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00" b="1" i="1" u="none" strike="noStrike" kern="1200" baseline="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proposition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”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per le politiche di </a:t>
                      </a:r>
                      <a:r>
                        <a:rPr lang="it-IT" sz="1500" b="1" i="1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branding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7101744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i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4.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Quale sarà la nuova elasticità della domanda al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prezzo e alle promozioni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114112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i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5.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Quali saranno le dinamiche della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500" b="1" i="1" u="none" strike="noStrike" kern="1200" baseline="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multicanalità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 dell’</a:t>
                      </a:r>
                      <a:r>
                        <a:rPr lang="it-IT" sz="1500" b="1" i="1" u="none" strike="noStrike" kern="1200" baseline="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omnicanalità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218801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i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6.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Quali nuovi assetti competitivi per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marche industriali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702783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i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7.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Quali prospettive di partnership o di conflittualità nelle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relazioni di canale</a:t>
                      </a: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6066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i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8.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Quale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nuova ripartizione degli investimenti tra Consumer e </a:t>
                      </a:r>
                      <a:r>
                        <a:rPr lang="it-IT" sz="1500" b="1" i="1" u="none" strike="noStrike" kern="1200" baseline="0" dirty="0" err="1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Trade</a:t>
                      </a:r>
                      <a:r>
                        <a:rPr lang="it-IT" sz="1500" b="1" i="1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Marketing</a:t>
                      </a:r>
                      <a:endParaRPr lang="it-IT" sz="1500" b="1" i="1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887609"/>
                  </a:ext>
                </a:extLst>
              </a:tr>
              <a:tr h="38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500" b="1" i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9.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F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it-IT" sz="1500" b="1" i="1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Quali nuovi modelli organizzativi di Marketing?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284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272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F935CFAD-D8EF-8F41-A8D7-49094D6F1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277398"/>
            <a:ext cx="8503920" cy="473864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Le principali pubblicazioni scientifiche associate a REM-Lab (1)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21A92DB7-C656-6244-8453-3AA0FD49E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289096"/>
              </p:ext>
            </p:extLst>
          </p:nvPr>
        </p:nvGraphicFramePr>
        <p:xfrm>
          <a:off x="320040" y="790575"/>
          <a:ext cx="8503921" cy="3629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7486">
                  <a:extLst>
                    <a:ext uri="{9D8B030D-6E8A-4147-A177-3AD203B41FA5}">
                      <a16:colId xmlns:a16="http://schemas.microsoft.com/office/drawing/2014/main" val="1774985030"/>
                    </a:ext>
                  </a:extLst>
                </a:gridCol>
                <a:gridCol w="1852078">
                  <a:extLst>
                    <a:ext uri="{9D8B030D-6E8A-4147-A177-3AD203B41FA5}">
                      <a16:colId xmlns:a16="http://schemas.microsoft.com/office/drawing/2014/main" val="2909851835"/>
                    </a:ext>
                  </a:extLst>
                </a:gridCol>
                <a:gridCol w="501322">
                  <a:extLst>
                    <a:ext uri="{9D8B030D-6E8A-4147-A177-3AD203B41FA5}">
                      <a16:colId xmlns:a16="http://schemas.microsoft.com/office/drawing/2014/main" val="2220728861"/>
                    </a:ext>
                  </a:extLst>
                </a:gridCol>
                <a:gridCol w="462606">
                  <a:extLst>
                    <a:ext uri="{9D8B030D-6E8A-4147-A177-3AD203B41FA5}">
                      <a16:colId xmlns:a16="http://schemas.microsoft.com/office/drawing/2014/main" val="1329247794"/>
                    </a:ext>
                  </a:extLst>
                </a:gridCol>
                <a:gridCol w="1240220">
                  <a:extLst>
                    <a:ext uri="{9D8B030D-6E8A-4147-A177-3AD203B41FA5}">
                      <a16:colId xmlns:a16="http://schemas.microsoft.com/office/drawing/2014/main" val="578853797"/>
                    </a:ext>
                  </a:extLst>
                </a:gridCol>
                <a:gridCol w="1395011">
                  <a:extLst>
                    <a:ext uri="{9D8B030D-6E8A-4147-A177-3AD203B41FA5}">
                      <a16:colId xmlns:a16="http://schemas.microsoft.com/office/drawing/2014/main" val="3176221207"/>
                    </a:ext>
                  </a:extLst>
                </a:gridCol>
                <a:gridCol w="1585198">
                  <a:extLst>
                    <a:ext uri="{9D8B030D-6E8A-4147-A177-3AD203B41FA5}">
                      <a16:colId xmlns:a16="http://schemas.microsoft.com/office/drawing/2014/main" val="2541536361"/>
                    </a:ext>
                  </a:extLst>
                </a:gridCol>
              </a:tblGrid>
              <a:tr h="370603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Autore/i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Titolo Pubblicazione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Anno 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Pagine </a:t>
                      </a:r>
                    </a:p>
                  </a:txBody>
                  <a:tcPr marL="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Journal - Editore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ISBN / DOI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Tipo Pubblicazione </a:t>
                      </a: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51269"/>
                  </a:ext>
                </a:extLst>
              </a:tr>
              <a:tr h="5430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Grandi Sebastiano, Pisano Chiara,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Edoardo,,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Daniele,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Iuffmann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Ghezzi Alessandro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Il caso Pan di Stelle: da biscotto del Mulino Bianco a Universo Semantico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Management&amp;Marketing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Cases -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Pearson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corso di pubblicazione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Case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studies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Articolo in rivista scientifica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1614230000"/>
                  </a:ext>
                </a:extLst>
              </a:tr>
              <a:tr h="5430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Fornari</a:t>
                      </a:r>
                      <a:r>
                        <a:rPr lang="it-IT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Edoardo; Grandi Sebastiano; </a:t>
                      </a:r>
                      <a:r>
                        <a:rPr lang="it-IT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Menegatti</a:t>
                      </a:r>
                      <a:r>
                        <a:rPr lang="it-IT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Mario; </a:t>
                      </a:r>
                      <a:r>
                        <a:rPr lang="it-IT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Fornari</a:t>
                      </a:r>
                      <a:r>
                        <a:rPr lang="it-IT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Daniele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Discounters</a:t>
                      </a:r>
                      <a:r>
                        <a:rPr lang="it-IT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versus </a:t>
                      </a:r>
                      <a:r>
                        <a:rPr lang="it-IT" sz="8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Supermarkets</a:t>
                      </a:r>
                      <a:r>
                        <a:rPr lang="it-IT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it-IT" sz="8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Hypermarkets</a:t>
                      </a:r>
                      <a:r>
                        <a:rPr lang="it-IT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it-IT" sz="8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lang="it-IT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drives</a:t>
                      </a:r>
                      <a:r>
                        <a:rPr lang="it-IT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i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store-switching</a:t>
                      </a:r>
                      <a:r>
                        <a:rPr lang="it-IT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1-20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International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Review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of Retail, Distribution and Consumer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Research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DOI:https</a:t>
                      </a:r>
                      <a:r>
                        <a:rPr lang="it-IT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://doi.org/10.1080/09593969.2020.1773896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Articolo in rivista scientifica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119818996"/>
                  </a:ext>
                </a:extLst>
              </a:tr>
              <a:tr h="5430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Fornari</a:t>
                      </a:r>
                      <a:r>
                        <a:rPr lang="it-IT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Daniele, Grandi Sebastiano, </a:t>
                      </a:r>
                      <a:r>
                        <a:rPr lang="it-IT" sz="8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Fornari</a:t>
                      </a:r>
                      <a:r>
                        <a:rPr lang="it-IT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Edoardo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comportamenti di acquisto degli immigrati nella distribuzione alimentare 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69-83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Franco Angeli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ISBN: 978-8-835-10834-4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Capitolo di Libro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2959451752"/>
                  </a:ext>
                </a:extLst>
              </a:tr>
              <a:tr h="543070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Fornari Edoardo;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Iuffmann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Ghezzi Alessandro; Grandi Sebastiano,  Fornari Daniele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</a:t>
                      </a:r>
                      <a:r>
                        <a:rPr lang="it-IT" sz="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I’d</a:t>
                      </a:r>
                      <a:r>
                        <a:rPr lang="it-IT" sz="8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like</a:t>
                      </a:r>
                      <a:r>
                        <a:rPr lang="it-IT" sz="8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to, </a:t>
                      </a:r>
                      <a:r>
                        <a:rPr lang="it-IT" sz="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but</a:t>
                      </a:r>
                      <a:r>
                        <a:rPr lang="it-IT" sz="8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 </a:t>
                      </a:r>
                      <a:r>
                        <a:rPr lang="it-IT" sz="8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can’t</a:t>
                      </a:r>
                      <a:r>
                        <a:rPr lang="it-IT" sz="8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».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Store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brands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’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limited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exploitation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of the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Gluten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-Free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opportunity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130-136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Springer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International Publishing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ISBN: 978-3-030-47763-9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Capitolo di Libro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1678023767"/>
                  </a:ext>
                </a:extLst>
              </a:tr>
              <a:tr h="543070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Daniele; Grandi Sebastiano;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Edoardo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#RETAILVISION. Gli scenari del marketing distributivo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1-296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EGEA, Milano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ISBN: 978-88-238-3761-4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Monografia scientifica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3775178460"/>
                  </a:ext>
                </a:extLst>
              </a:tr>
              <a:tr h="543070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Edoardo; Negri Francesca; Grandi Sebastiano;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Daniele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Silver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shoppers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’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attitude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towards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store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brands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: Will-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They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Won’t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They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?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83-90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Springer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International Publishing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ISBN: 978-3-030-18910-5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Capitolo di Libro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232237426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F0CB0BB1-FF23-B64E-9271-25488CAA6853}"/>
              </a:ext>
            </a:extLst>
          </p:cNvPr>
          <p:cNvSpPr txBox="1"/>
          <p:nvPr/>
        </p:nvSpPr>
        <p:spPr>
          <a:xfrm>
            <a:off x="5538952" y="4719144"/>
            <a:ext cx="2732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900" i="1" dirty="0">
                <a:solidFill>
                  <a:schemeClr val="accent1"/>
                </a:solidFill>
              </a:rPr>
              <a:t>Fonte: </a:t>
            </a:r>
            <a:r>
              <a:rPr lang="it-IT" sz="900" i="1" dirty="0" err="1">
                <a:solidFill>
                  <a:schemeClr val="accent1"/>
                </a:solidFill>
              </a:rPr>
              <a:t>Publicatt</a:t>
            </a:r>
            <a:endParaRPr lang="it-IT" sz="9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68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F935CFAD-D8EF-8F41-A8D7-49094D6F1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277398"/>
            <a:ext cx="8503920" cy="473864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Le principali pubblicazioni scientifiche  associate a REM-Lab  (2)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21A92DB7-C656-6244-8453-3AA0FD49E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671938"/>
              </p:ext>
            </p:extLst>
          </p:nvPr>
        </p:nvGraphicFramePr>
        <p:xfrm>
          <a:off x="320040" y="919034"/>
          <a:ext cx="8503921" cy="3639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7486">
                  <a:extLst>
                    <a:ext uri="{9D8B030D-6E8A-4147-A177-3AD203B41FA5}">
                      <a16:colId xmlns:a16="http://schemas.microsoft.com/office/drawing/2014/main" val="1774985030"/>
                    </a:ext>
                  </a:extLst>
                </a:gridCol>
                <a:gridCol w="1852078">
                  <a:extLst>
                    <a:ext uri="{9D8B030D-6E8A-4147-A177-3AD203B41FA5}">
                      <a16:colId xmlns:a16="http://schemas.microsoft.com/office/drawing/2014/main" val="2909851835"/>
                    </a:ext>
                  </a:extLst>
                </a:gridCol>
                <a:gridCol w="481964">
                  <a:extLst>
                    <a:ext uri="{9D8B030D-6E8A-4147-A177-3AD203B41FA5}">
                      <a16:colId xmlns:a16="http://schemas.microsoft.com/office/drawing/2014/main" val="2220728861"/>
                    </a:ext>
                  </a:extLst>
                </a:gridCol>
                <a:gridCol w="481964">
                  <a:extLst>
                    <a:ext uri="{9D8B030D-6E8A-4147-A177-3AD203B41FA5}">
                      <a16:colId xmlns:a16="http://schemas.microsoft.com/office/drawing/2014/main" val="1329247794"/>
                    </a:ext>
                  </a:extLst>
                </a:gridCol>
                <a:gridCol w="1240220">
                  <a:extLst>
                    <a:ext uri="{9D8B030D-6E8A-4147-A177-3AD203B41FA5}">
                      <a16:colId xmlns:a16="http://schemas.microsoft.com/office/drawing/2014/main" val="578853797"/>
                    </a:ext>
                  </a:extLst>
                </a:gridCol>
                <a:gridCol w="1395011">
                  <a:extLst>
                    <a:ext uri="{9D8B030D-6E8A-4147-A177-3AD203B41FA5}">
                      <a16:colId xmlns:a16="http://schemas.microsoft.com/office/drawing/2014/main" val="3176221207"/>
                    </a:ext>
                  </a:extLst>
                </a:gridCol>
                <a:gridCol w="1585198">
                  <a:extLst>
                    <a:ext uri="{9D8B030D-6E8A-4147-A177-3AD203B41FA5}">
                      <a16:colId xmlns:a16="http://schemas.microsoft.com/office/drawing/2014/main" val="2541536361"/>
                    </a:ext>
                  </a:extLst>
                </a:gridCol>
              </a:tblGrid>
              <a:tr h="371714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Autore/i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Titolo Pubblicazione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Anno 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Pagine </a:t>
                      </a:r>
                    </a:p>
                  </a:txBody>
                  <a:tcPr marL="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Journal - Editore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ISBN / DOI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Tipo Pubblicazione </a:t>
                      </a: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51269"/>
                  </a:ext>
                </a:extLst>
              </a:tr>
              <a:tr h="54469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Edoardo; Negri Francesca; Grandi Sebastiano;  </a:t>
                      </a:r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Daniele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In-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store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distraction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1-5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SIM – Società Italiana di Marketing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ISBN: 978-88-943918-2-4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Proceedings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XV SIM Conference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119818996"/>
                  </a:ext>
                </a:extLst>
              </a:tr>
              <a:tr h="54469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Edoardo; Grandi Sebastiano;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Daniele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Retailing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4.0: The new Era of e-commerce in fast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consumer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goods</a:t>
                      </a:r>
                      <a:endParaRPr lang="it-IT" sz="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effectLst/>
                          <a:latin typeface="+mn-lt"/>
                        </a:rPr>
                        <a:t>77-90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Symphonya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DOI:http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://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dx.doi.org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/10.4468/2018.2.07fornari.grandi.fornari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Articolo in rivista scientifica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1678023767"/>
                  </a:ext>
                </a:extLst>
              </a:tr>
              <a:tr h="54469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Daniele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Trade</a:t>
                      </a:r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Marketing &amp; Sales Management </a:t>
                      </a:r>
                    </a:p>
                    <a:p>
                      <a:pPr algn="l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(Le nuove sfide commerciali)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1-416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EGEA, Milano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ISBN: 978-88-238-3461-3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Monografia Scientifica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3775178460"/>
                  </a:ext>
                </a:extLst>
              </a:tr>
              <a:tr h="54469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Edoardo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Multichannel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Retailing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2743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1-257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EGEA, Milano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ISBN: 978-88-238-4586-2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effectLst/>
                          <a:latin typeface="+mn-lt"/>
                        </a:rPr>
                        <a:t>Monografia scientifica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4121137944"/>
                  </a:ext>
                </a:extLst>
              </a:tr>
              <a:tr h="54469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effectLst/>
                          <a:latin typeface="+mn-lt"/>
                        </a:rPr>
                        <a:t>Grandi Sebastiano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Retail Marketing Trends. Dallo shopper marketing al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vertical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branding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2743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1-245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EGEA, Milano</a:t>
                      </a:r>
                      <a:endParaRPr lang="it-IT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ISBN: 978-88-238-4569-5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effectLst/>
                          <a:latin typeface="+mn-lt"/>
                        </a:rPr>
                        <a:t>Monografia scientifica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145187074"/>
                  </a:ext>
                </a:extLst>
              </a:tr>
              <a:tr h="54469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Edoardo,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Ieva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Marco, Ziliani Cristina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Store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Brand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as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a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Customer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Experience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Touchpoint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and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Its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Contribution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to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Store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Loyalty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2743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131-138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Springer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International Publishing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ISBN: 978-3-319-59700-3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Capitolo di libro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2468341180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9D7547-44D0-9948-B2A7-9C172AC4156F}"/>
              </a:ext>
            </a:extLst>
          </p:cNvPr>
          <p:cNvSpPr txBox="1"/>
          <p:nvPr/>
        </p:nvSpPr>
        <p:spPr>
          <a:xfrm>
            <a:off x="5538952" y="4719144"/>
            <a:ext cx="2732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900" i="1" dirty="0">
                <a:solidFill>
                  <a:schemeClr val="accent1"/>
                </a:solidFill>
              </a:rPr>
              <a:t>Fonte: </a:t>
            </a:r>
            <a:r>
              <a:rPr lang="it-IT" sz="900" i="1" dirty="0" err="1">
                <a:solidFill>
                  <a:schemeClr val="accent1"/>
                </a:solidFill>
              </a:rPr>
              <a:t>Publicatt</a:t>
            </a:r>
            <a:endParaRPr lang="it-IT" sz="9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71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F935CFAD-D8EF-8F41-A8D7-49094D6F1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277398"/>
            <a:ext cx="8503920" cy="473864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Le principali pubblicazioni scientifiche associate a REM-Lab (3)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21A92DB7-C656-6244-8453-3AA0FD49EE81}"/>
              </a:ext>
            </a:extLst>
          </p:cNvPr>
          <p:cNvGraphicFramePr>
            <a:graphicFrameLocks noGrp="1"/>
          </p:cNvGraphicFramePr>
          <p:nvPr/>
        </p:nvGraphicFramePr>
        <p:xfrm>
          <a:off x="320040" y="919036"/>
          <a:ext cx="8503921" cy="36218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7486">
                  <a:extLst>
                    <a:ext uri="{9D8B030D-6E8A-4147-A177-3AD203B41FA5}">
                      <a16:colId xmlns:a16="http://schemas.microsoft.com/office/drawing/2014/main" val="1774985030"/>
                    </a:ext>
                  </a:extLst>
                </a:gridCol>
                <a:gridCol w="1852078">
                  <a:extLst>
                    <a:ext uri="{9D8B030D-6E8A-4147-A177-3AD203B41FA5}">
                      <a16:colId xmlns:a16="http://schemas.microsoft.com/office/drawing/2014/main" val="2909851835"/>
                    </a:ext>
                  </a:extLst>
                </a:gridCol>
                <a:gridCol w="481964">
                  <a:extLst>
                    <a:ext uri="{9D8B030D-6E8A-4147-A177-3AD203B41FA5}">
                      <a16:colId xmlns:a16="http://schemas.microsoft.com/office/drawing/2014/main" val="2220728861"/>
                    </a:ext>
                  </a:extLst>
                </a:gridCol>
                <a:gridCol w="481964">
                  <a:extLst>
                    <a:ext uri="{9D8B030D-6E8A-4147-A177-3AD203B41FA5}">
                      <a16:colId xmlns:a16="http://schemas.microsoft.com/office/drawing/2014/main" val="1329247794"/>
                    </a:ext>
                  </a:extLst>
                </a:gridCol>
                <a:gridCol w="1240220">
                  <a:extLst>
                    <a:ext uri="{9D8B030D-6E8A-4147-A177-3AD203B41FA5}">
                      <a16:colId xmlns:a16="http://schemas.microsoft.com/office/drawing/2014/main" val="578853797"/>
                    </a:ext>
                  </a:extLst>
                </a:gridCol>
                <a:gridCol w="1395011">
                  <a:extLst>
                    <a:ext uri="{9D8B030D-6E8A-4147-A177-3AD203B41FA5}">
                      <a16:colId xmlns:a16="http://schemas.microsoft.com/office/drawing/2014/main" val="3176221207"/>
                    </a:ext>
                  </a:extLst>
                </a:gridCol>
                <a:gridCol w="1585198">
                  <a:extLst>
                    <a:ext uri="{9D8B030D-6E8A-4147-A177-3AD203B41FA5}">
                      <a16:colId xmlns:a16="http://schemas.microsoft.com/office/drawing/2014/main" val="2541536361"/>
                    </a:ext>
                  </a:extLst>
                </a:gridCol>
              </a:tblGrid>
              <a:tr h="27487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Autore/i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Titolo Pubblicazione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Anno 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Pagine </a:t>
                      </a:r>
                    </a:p>
                  </a:txBody>
                  <a:tcPr marL="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Journal - Editore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ISBN / DOI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Tipo Pubblicazione </a:t>
                      </a:r>
                    </a:p>
                  </a:txBody>
                  <a:tcPr marL="72000" marR="2743" marT="274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51269"/>
                  </a:ext>
                </a:extLst>
              </a:tr>
              <a:tr h="402792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Edoardo; Grandi Sebastiano;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Daniele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La discontinuità degli assetti competitivi nel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retail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.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2743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125-134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CEDAM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ISBN: 978-88-133-6220-1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Capitolo di libro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119818996"/>
                  </a:ext>
                </a:extLst>
              </a:tr>
              <a:tr h="402792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, Edoardo;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, Daniele; Grandi, Sebastiano;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Menegatti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, Mario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I nuovi equilibri competitivi tra le marche negli assortimenti commerciali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2743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effectLst/>
                          <a:latin typeface="+mn-lt"/>
                        </a:rPr>
                        <a:t>249-267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Il Mulino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ISBN: 978-88-15-27174-7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Capitolo di libro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1678023767"/>
                  </a:ext>
                </a:extLst>
              </a:tr>
              <a:tr h="402792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, Edoardo;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Fornari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, Daniele; Grandi, Sebastiano;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Menegatti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, Mario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Competition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among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FMCG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channels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era: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discounts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versus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supermarkets</a:t>
                      </a:r>
                      <a:endParaRPr lang="it-IT" sz="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2017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2743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1-11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EIBA - </a:t>
                      </a:r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European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International Business Academy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ISBN: 978-88-6493-042-8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dirty="0" err="1">
                          <a:effectLst/>
                          <a:latin typeface="+mn-lt"/>
                        </a:rPr>
                        <a:t>Proceedings</a:t>
                      </a:r>
                      <a:r>
                        <a:rPr lang="it-IT" sz="800" b="0" u="none" strike="noStrike" dirty="0">
                          <a:effectLst/>
                          <a:latin typeface="+mn-lt"/>
                        </a:rPr>
                        <a:t> 43rd EIBA Conference.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3775178460"/>
                  </a:ext>
                </a:extLst>
              </a:tr>
              <a:tr h="480574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Fornari, Edoardo, Fornari, Daniele, Grandi, Sebastiano, Menegatti, Mario, Hofacker, Charles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web: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migration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synergy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multi-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channel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retailing</a:t>
                      </a:r>
                      <a:endParaRPr lang="it-IT" sz="8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2016</a:t>
                      </a:r>
                    </a:p>
                  </a:txBody>
                  <a:tcPr marL="2743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658-674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Journal of Retail &amp; Distribution Management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DOI:https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://doi.org/10.1108/IJRDM-07-2015-0103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Articolo in rivista scientifica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4121137944"/>
                  </a:ext>
                </a:extLst>
              </a:tr>
              <a:tr h="4805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Fornari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Daniele, 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Fornari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Edoardo, Grandi, Sebastiano, 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Menegatti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Mario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Leading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brands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facing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brands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competition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competitiveness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thing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matters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2743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234-241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Journal of </a:t>
                      </a:r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Retailing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and Consumer Services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DOI:https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://doi.org/10.1016/j.jretconser.2016.02.001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Articolo in rivista scientifica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145187074"/>
                  </a:ext>
                </a:extLst>
              </a:tr>
              <a:tr h="600046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Fornari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Edoardo, Negri, Francesca, Grandi, Sebastiano, Ceccotti, Federica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say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The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importance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being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transparent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branding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</a:p>
                  </a:txBody>
                  <a:tcPr marL="2743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1-15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International Marketing Trends Conference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 err="1">
                          <a:effectLst/>
                          <a:latin typeface="+mn-lt"/>
                        </a:rPr>
                        <a:t>DOI:http</a:t>
                      </a:r>
                      <a:r>
                        <a:rPr lang="it-IT" sz="800" b="0" i="0" u="none" strike="noStrike" dirty="0">
                          <a:effectLst/>
                          <a:latin typeface="+mn-lt"/>
                        </a:rPr>
                        <a:t>://</a:t>
                      </a:r>
                      <a:r>
                        <a:rPr lang="it-IT" sz="800" b="0" i="0" u="none" strike="noStrike" dirty="0" err="1">
                          <a:effectLst/>
                          <a:latin typeface="+mn-lt"/>
                        </a:rPr>
                        <a:t>archives.marketing-trendscongress.com</a:t>
                      </a:r>
                      <a:r>
                        <a:rPr lang="it-IT" sz="800" b="0" i="0" u="none" strike="noStrike" dirty="0">
                          <a:effectLst/>
                          <a:latin typeface="+mn-lt"/>
                        </a:rPr>
                        <a:t>/2016/</a:t>
                      </a:r>
                      <a:r>
                        <a:rPr lang="it-IT" sz="800" b="0" i="0" u="none" strike="noStrike" dirty="0" err="1">
                          <a:effectLst/>
                          <a:latin typeface="+mn-lt"/>
                        </a:rPr>
                        <a:t>pages</a:t>
                      </a:r>
                      <a:r>
                        <a:rPr lang="it-IT" sz="800" b="0" i="0" u="none" strike="noStrike" dirty="0">
                          <a:effectLst/>
                          <a:latin typeface="+mn-lt"/>
                        </a:rPr>
                        <a:t>/PDF/</a:t>
                      </a:r>
                      <a:r>
                        <a:rPr lang="it-IT" sz="800" b="0" i="0" u="none" strike="noStrike" dirty="0" err="1">
                          <a:effectLst/>
                          <a:latin typeface="+mn-lt"/>
                        </a:rPr>
                        <a:t>FORNARI_NEGRI_GRANDI_CECCOTTI.pdf</a:t>
                      </a:r>
                      <a:endParaRPr lang="it-IT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Proceedings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14th International Marketing Trends Conference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232237426"/>
                  </a:ext>
                </a:extLst>
              </a:tr>
              <a:tr h="54545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Fornari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Daniele, 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Fornari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Edoardo, Grandi, Sebastiano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Discount </a:t>
                      </a:r>
                      <a:r>
                        <a:rPr lang="it-IT" sz="800" b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revolution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da leader di convenienza a specialista della prossimità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2743" marR="2743" marT="274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1-7</a:t>
                      </a:r>
                    </a:p>
                  </a:txBody>
                  <a:tcPr marL="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SIM – Società Italiana di Marketing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it-IT" sz="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SBN: 978-88-907662-4-4</a:t>
                      </a:r>
                    </a:p>
                  </a:txBody>
                  <a:tcPr marL="72000" marR="2743" marT="274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Proceedings</a:t>
                      </a:r>
                      <a:r>
                        <a:rPr lang="it-IT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XII SIM Conference</a:t>
                      </a:r>
                    </a:p>
                  </a:txBody>
                  <a:tcPr marL="72000" marR="2743" marT="2743" marB="0" anchor="ctr"/>
                </a:tc>
                <a:extLst>
                  <a:ext uri="{0D108BD9-81ED-4DB2-BD59-A6C34878D82A}">
                    <a16:rowId xmlns:a16="http://schemas.microsoft.com/office/drawing/2014/main" val="107156380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33E2B93E-FDCC-B343-B614-6210034FE756}"/>
              </a:ext>
            </a:extLst>
          </p:cNvPr>
          <p:cNvSpPr txBox="1"/>
          <p:nvPr/>
        </p:nvSpPr>
        <p:spPr>
          <a:xfrm>
            <a:off x="5538952" y="4719144"/>
            <a:ext cx="27326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900" i="1" dirty="0">
                <a:solidFill>
                  <a:schemeClr val="accent1"/>
                </a:solidFill>
              </a:rPr>
              <a:t>Fonte: </a:t>
            </a:r>
            <a:r>
              <a:rPr lang="it-IT" sz="900" i="1" dirty="0" err="1">
                <a:solidFill>
                  <a:schemeClr val="accent1"/>
                </a:solidFill>
              </a:rPr>
              <a:t>Publicatt</a:t>
            </a:r>
            <a:endParaRPr lang="it-IT" sz="9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3693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YXLXb6hRFuN_9P0MZM_zg"/>
</p:tagLst>
</file>

<file path=ppt/theme/theme1.xml><?xml version="1.0" encoding="utf-8"?>
<a:theme xmlns:a="http://schemas.openxmlformats.org/drawingml/2006/main" name="IRI Template Redesign - 2018 - 16.9">
  <a:themeElements>
    <a:clrScheme name="IRi Documents">
      <a:dk1>
        <a:srgbClr val="616365"/>
      </a:dk1>
      <a:lt1>
        <a:sysClr val="window" lastClr="FFFFFF"/>
      </a:lt1>
      <a:dk2>
        <a:srgbClr val="616365"/>
      </a:dk2>
      <a:lt2>
        <a:srgbClr val="E0E1DD"/>
      </a:lt2>
      <a:accent1>
        <a:srgbClr val="002776"/>
      </a:accent1>
      <a:accent2>
        <a:srgbClr val="D2492A"/>
      </a:accent2>
      <a:accent3>
        <a:srgbClr val="009FDA"/>
      </a:accent3>
      <a:accent4>
        <a:srgbClr val="002776"/>
      </a:accent4>
      <a:accent5>
        <a:srgbClr val="D2492A"/>
      </a:accent5>
      <a:accent6>
        <a:srgbClr val="009FDA"/>
      </a:accent6>
      <a:hlink>
        <a:srgbClr val="009FDA"/>
      </a:hlink>
      <a:folHlink>
        <a:srgbClr val="00277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Lock xmlns="d628b1f6-c325-45a6-88f9-d0a4c869c4b8" xsi:nil="true"/>
    <PublishingExpirationDate xmlns="http://schemas.microsoft.com/sharepoint/v3" xsi:nil="true"/>
    <DLCPolicyLabelClientValue xmlns="d628b1f6-c325-45a6-88f9-d0a4c869c4b8" xsi:nil="true"/>
    <PublishingStartDate xmlns="http://schemas.microsoft.com/sharepoint/v3" xsi:nil="true"/>
    <_dlc_DocId xmlns="d628b1f6-c325-45a6-88f9-d0a4c869c4b8">IRICORP-7336-561</_dlc_DocId>
    <_dlc_DocIdUrl xmlns="d628b1f6-c325-45a6-88f9-d0a4c869c4b8">
      <Url>http://hub.infores.com/europe/Brand-Store/_layouts/DocIdRedir.aspx?ID=IRICORP-7336-561</Url>
      <Description>IRICORP-7336-561</Description>
    </_dlc_DocIdUrl>
    <DLCPolicyLabelValue xmlns="d628b1f6-c325-45a6-88f9-d0a4c869c4b8">Document ID: IRICORP-7336-561</DLCPolicyLabelValue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Policy Label Generator</Name>
    <Synchronization>Synchronous</Synchronization>
    <Type>10001</Type>
    <SequenceNumber>1000</SequenceNumber>
    <Assembly>Microsoft.Office.Policy, Version=14.0.0.0, Culture=neutral, PublicKeyToken=71e9bce111e9429c</Assembly>
    <Class>Microsoft.Office.RecordsManagement.Internal.LabelHandler</Class>
    <Data/>
    <Filter/>
  </Receiver>
  <Receiver>
    <Name>Policy Label Generator</Name>
    <Synchronization>Synchronous</Synchronization>
    <Type>10002</Type>
    <SequenceNumber>1001</SequenceNumber>
    <Assembly>Microsoft.Office.Policy, Version=14.0.0.0, Culture=neutral, PublicKeyToken=71e9bce111e9429c</Assembly>
    <Class>Microsoft.Office.RecordsManagement.Internal.LabelHandler</Class>
    <Data/>
    <Filter/>
  </Receiver>
  <Receiver>
    <Name>Policy Label Generator</Name>
    <Synchronization>Synchronous</Synchronization>
    <Type>10004</Type>
    <SequenceNumber>1002</SequenceNumber>
    <Assembly>Microsoft.Office.Policy, Version=14.0.0.0, Culture=neutral, PublicKeyToken=71e9bce111e9429c</Assembly>
    <Class>Microsoft.Office.RecordsManagement.Internal.LabelHandler</Class>
    <Data/>
    <Filter/>
  </Receiver>
  <Receiver>
    <Name>Policy Label Generator</Name>
    <Synchronization>Synchronous</Synchronization>
    <Type>10006</Type>
    <SequenceNumber>1003</SequenceNumber>
    <Assembly>Microsoft.Office.Policy, Version=14.0.0.0, Culture=neutral, PublicKeyToken=71e9bce111e9429c</Assembly>
    <Class>Microsoft.Office.RecordsManagement.Internal.LabelHandler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9A1C01DED00C4898261B3572E65947" ma:contentTypeVersion="1" ma:contentTypeDescription="Create a new document." ma:contentTypeScope="" ma:versionID="b1d249799922178c324fa78765390a1d">
  <xsd:schema xmlns:xsd="http://www.w3.org/2001/XMLSchema" xmlns:xs="http://www.w3.org/2001/XMLSchema" xmlns:p="http://schemas.microsoft.com/office/2006/metadata/properties" xmlns:ns1="http://schemas.microsoft.com/sharepoint/v3" xmlns:ns2="d628b1f6-c325-45a6-88f9-d0a4c869c4b8" targetNamespace="http://schemas.microsoft.com/office/2006/metadata/properties" ma:root="true" ma:fieldsID="708e77bb375aa99230540e59bce1f596" ns1:_="" ns2:_="">
    <xsd:import namespace="http://schemas.microsoft.com/sharepoint/v3"/>
    <xsd:import namespace="d628b1f6-c325-45a6-88f9-d0a4c869c4b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  <xsd:element name="PublishingStartDate" ma:index="15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6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28b1f6-c325-45a6-88f9-d0a4c869c4b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DLCPolicyLabelValue" ma:index="12" nillable="true" ma:displayName="Label" ma:description="Stores the current value of the label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3" nillable="true" ma:displayName="Client Label Value" ma:description="Stores the last label value computed on the client." ma:hidden="true" ma:internalName="DLCPolicyLabelClientValue" ma:readOnly="false">
      <xsd:simpleType>
        <xsd:restriction base="dms:Note"/>
      </xsd:simpleType>
    </xsd:element>
    <xsd:element name="DLCPolicyLabelLock" ma:index="14" nillable="true" ma:displayName="Label Locked" ma:description="Indicates whether the label should be updated when item properties are modified." ma:hidden="true" ma:internalName="DLCPolicyLabelLock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C273FF-4306-454C-851B-F76B791F51C9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d628b1f6-c325-45a6-88f9-d0a4c869c4b8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5182126-4C6E-4E5F-AD80-22215DEA623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3C4B5DA-0FFC-4724-9A71-FC879EF6B79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632A447-9012-4C7E-B244-9DB0D8FF0C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628b1f6-c325-45a6-88f9-d0a4c869c4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37047</TotalTime>
  <Words>1569</Words>
  <Application>Microsoft Office PowerPoint</Application>
  <PresentationFormat>Presentazione su schermo (16:9)</PresentationFormat>
  <Paragraphs>291</Paragraphs>
  <Slides>10</Slides>
  <Notes>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Arial Narrow</vt:lpstr>
      <vt:lpstr>Calibri</vt:lpstr>
      <vt:lpstr>Corbel</vt:lpstr>
      <vt:lpstr>Courier New</vt:lpstr>
      <vt:lpstr>Times New Roman</vt:lpstr>
      <vt:lpstr>IRI Template Redesign - 2018 - 16.9</vt:lpstr>
      <vt:lpstr>think-cell Slide</vt:lpstr>
      <vt:lpstr>REM-LAB Centro di Ricerche su Retailing e Trade Marketing Dipartimento di Scienze Economiche e Sociali </vt:lpstr>
      <vt:lpstr>         </vt:lpstr>
      <vt:lpstr>    I temi di ricerca di REM-Lab </vt:lpstr>
      <vt:lpstr>         Le aree di attività di REM-Lab </vt:lpstr>
      <vt:lpstr>         La ricerca di  REM-Lab sugli effetti di Marketing del Covid-19</vt:lpstr>
      <vt:lpstr>    Gli interrogativi manageriali di marketing nell’epoca del Covid-19 </vt:lpstr>
      <vt:lpstr>Le principali pubblicazioni scientifiche associate a REM-Lab (1)</vt:lpstr>
      <vt:lpstr>Le principali pubblicazioni scientifiche  associate a REM-Lab  (2)</vt:lpstr>
      <vt:lpstr>Le principali pubblicazioni scientifiche associate a REM-Lab (3)</vt:lpstr>
      <vt:lpstr>Presentazione standard di PowerPoint</vt:lpstr>
    </vt:vector>
  </TitlesOfParts>
  <Company>sgdp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 16.9 Template - 2018</dc:title>
  <dc:creator>Amy.Smith@iriworldwide.com</dc:creator>
  <cp:lastModifiedBy>Fornari Daniele</cp:lastModifiedBy>
  <cp:revision>1690</cp:revision>
  <cp:lastPrinted>2020-10-15T15:40:57Z</cp:lastPrinted>
  <dcterms:created xsi:type="dcterms:W3CDTF">2014-07-24T14:31:25Z</dcterms:created>
  <dcterms:modified xsi:type="dcterms:W3CDTF">2020-10-29T14:23:19Z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0x010100569A1C01DED00C4898261B3572E65947</vt:lpwstr>
  </property>
  <property fmtid="{D5CDD505-2E9C-101B-9397-08002B2CF9AE}" pid="3" name="_dlc_DocIdItemGuid">
    <vt:lpwstr>cf7ea5da-ab0b-4050-9be0-94e7adbe1cac</vt:lpwstr>
  </property>
</Properties>
</file>