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17" r:id="rId3"/>
    <p:sldMasterId id="2147483730" r:id="rId4"/>
    <p:sldMasterId id="2147483732" r:id="rId5"/>
    <p:sldMasterId id="2147483734" r:id="rId6"/>
  </p:sldMasterIdLst>
  <p:notesMasterIdLst>
    <p:notesMasterId r:id="rId20"/>
  </p:notesMasterIdLst>
  <p:sldIdLst>
    <p:sldId id="278" r:id="rId7"/>
    <p:sldId id="339" r:id="rId8"/>
    <p:sldId id="338" r:id="rId9"/>
    <p:sldId id="291" r:id="rId10"/>
    <p:sldId id="340" r:id="rId11"/>
    <p:sldId id="342" r:id="rId12"/>
    <p:sldId id="348" r:id="rId13"/>
    <p:sldId id="349" r:id="rId14"/>
    <p:sldId id="350" r:id="rId15"/>
    <p:sldId id="351" r:id="rId16"/>
    <p:sldId id="352" r:id="rId17"/>
    <p:sldId id="292" r:id="rId18"/>
    <p:sldId id="330" r:id="rId1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45A"/>
    <a:srgbClr val="477AE5"/>
    <a:srgbClr val="477BE4"/>
    <a:srgbClr val="03487F"/>
    <a:srgbClr val="6CC3AB"/>
    <a:srgbClr val="ED331A"/>
    <a:srgbClr val="007BE4"/>
    <a:srgbClr val="007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0" autoAdjust="0"/>
    <p:restoredTop sz="94673" autoAdjust="0"/>
  </p:normalViewPr>
  <p:slideViewPr>
    <p:cSldViewPr>
      <p:cViewPr varScale="1">
        <p:scale>
          <a:sx n="69" d="100"/>
          <a:sy n="69" d="100"/>
        </p:scale>
        <p:origin x="2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48094B-3335-46AE-93A8-6E7DDA63F4D4}" type="datetimeFigureOut">
              <a:rPr lang="en-US" smtClean="0"/>
              <a:t>7/6/2017</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0EF89A-5E57-45C0-956D-60251A5804EC}" type="slidenum">
              <a:rPr lang="en-US" smtClean="0"/>
              <a:t>‹#›</a:t>
            </a:fld>
            <a:endParaRPr lang="en-US"/>
          </a:p>
        </p:txBody>
      </p:sp>
    </p:spTree>
    <p:extLst>
      <p:ext uri="{BB962C8B-B14F-4D97-AF65-F5344CB8AC3E}">
        <p14:creationId xmlns:p14="http://schemas.microsoft.com/office/powerpoint/2010/main" val="61222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asic Slides with unibz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747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7041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48">
          <p15:clr>
            <a:srgbClr val="FBAE40"/>
          </p15:clr>
        </p15:guide>
        <p15:guide id="2" orient="horz" pos="255">
          <p15:clr>
            <a:srgbClr val="FBAE40"/>
          </p15:clr>
        </p15:guide>
        <p15:guide id="3" orient="horz" pos="4065">
          <p15:clr>
            <a:srgbClr val="FBAE40"/>
          </p15:clr>
        </p15:guide>
        <p15:guide id="4" pos="54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7354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48">
          <p15:clr>
            <a:srgbClr val="FBAE40"/>
          </p15:clr>
        </p15:guide>
        <p15:guide id="2" orient="horz" pos="255">
          <p15:clr>
            <a:srgbClr val="FBAE40"/>
          </p15:clr>
        </p15:guide>
        <p15:guide id="3" orient="horz" pos="4065">
          <p15:clr>
            <a:srgbClr val="FBAE40"/>
          </p15:clr>
        </p15:guide>
        <p15:guide id="4" pos="54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2599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48">
          <p15:clr>
            <a:srgbClr val="FBAE40"/>
          </p15:clr>
        </p15:guide>
        <p15:guide id="2" orient="horz" pos="255">
          <p15:clr>
            <a:srgbClr val="FBAE40"/>
          </p15:clr>
        </p15:guide>
        <p15:guide id="3" orient="horz" pos="4065">
          <p15:clr>
            <a:srgbClr val="FBAE40"/>
          </p15:clr>
        </p15:guide>
        <p15:guide id="4" pos="546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Slides with unibz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75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1090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48">
          <p15:clr>
            <a:srgbClr val="FBAE40"/>
          </p15:clr>
        </p15:guide>
        <p15:guide id="2" orient="horz" pos="255">
          <p15:clr>
            <a:srgbClr val="FBAE40"/>
          </p15:clr>
        </p15:guide>
        <p15:guide id="3" orient="horz" pos="4065">
          <p15:clr>
            <a:srgbClr val="FBAE40"/>
          </p15:clr>
        </p15:guide>
        <p15:guide id="4" pos="54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asic Slides with unibz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564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CC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589240"/>
            <a:ext cx="1022996" cy="10229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0" y="468000"/>
            <a:ext cx="3873684" cy="828000"/>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3500">
          <a:solidFill>
            <a:schemeClr val="tx2"/>
          </a:solidFill>
          <a:latin typeface="Tahoma" pitchFamily="34" charset="0"/>
        </a:defRPr>
      </a:lvl2pPr>
      <a:lvl3pPr algn="ctr" rtl="0" eaLnBrk="1" fontAlgn="base" hangingPunct="1">
        <a:spcBef>
          <a:spcPct val="0"/>
        </a:spcBef>
        <a:spcAft>
          <a:spcPct val="0"/>
        </a:spcAft>
        <a:defRPr sz="3500">
          <a:solidFill>
            <a:schemeClr val="tx2"/>
          </a:solidFill>
          <a:latin typeface="Tahoma" pitchFamily="34" charset="0"/>
        </a:defRPr>
      </a:lvl3pPr>
      <a:lvl4pPr algn="ctr" rtl="0" eaLnBrk="1" fontAlgn="base" hangingPunct="1">
        <a:spcBef>
          <a:spcPct val="0"/>
        </a:spcBef>
        <a:spcAft>
          <a:spcPct val="0"/>
        </a:spcAft>
        <a:defRPr sz="3500">
          <a:solidFill>
            <a:schemeClr val="tx2"/>
          </a:solidFill>
          <a:latin typeface="Tahoma" pitchFamily="34" charset="0"/>
        </a:defRPr>
      </a:lvl4pPr>
      <a:lvl5pPr algn="ctr" rtl="0" eaLnBrk="1" fontAlgn="base" hangingPunct="1">
        <a:spcBef>
          <a:spcPct val="0"/>
        </a:spcBef>
        <a:spcAft>
          <a:spcPct val="0"/>
        </a:spcAft>
        <a:defRPr sz="3500">
          <a:solidFill>
            <a:schemeClr val="tx2"/>
          </a:solidFill>
          <a:latin typeface="Tahoma" pitchFamily="34" charset="0"/>
        </a:defRPr>
      </a:lvl5pPr>
      <a:lvl6pPr marL="457200" algn="ctr" rtl="0" eaLnBrk="1" fontAlgn="base" hangingPunct="1">
        <a:spcBef>
          <a:spcPct val="0"/>
        </a:spcBef>
        <a:spcAft>
          <a:spcPct val="0"/>
        </a:spcAft>
        <a:defRPr sz="3500">
          <a:solidFill>
            <a:schemeClr val="tx2"/>
          </a:solidFill>
          <a:latin typeface="Tahoma" pitchFamily="34" charset="0"/>
        </a:defRPr>
      </a:lvl6pPr>
      <a:lvl7pPr marL="914400" algn="ctr" rtl="0" eaLnBrk="1" fontAlgn="base" hangingPunct="1">
        <a:spcBef>
          <a:spcPct val="0"/>
        </a:spcBef>
        <a:spcAft>
          <a:spcPct val="0"/>
        </a:spcAft>
        <a:defRPr sz="3500">
          <a:solidFill>
            <a:schemeClr val="tx2"/>
          </a:solidFill>
          <a:latin typeface="Tahoma" pitchFamily="34" charset="0"/>
        </a:defRPr>
      </a:lvl7pPr>
      <a:lvl8pPr marL="1371600" algn="ctr" rtl="0" eaLnBrk="1" fontAlgn="base" hangingPunct="1">
        <a:spcBef>
          <a:spcPct val="0"/>
        </a:spcBef>
        <a:spcAft>
          <a:spcPct val="0"/>
        </a:spcAft>
        <a:defRPr sz="3500">
          <a:solidFill>
            <a:schemeClr val="tx2"/>
          </a:solidFill>
          <a:latin typeface="Tahoma" pitchFamily="34" charset="0"/>
        </a:defRPr>
      </a:lvl8pPr>
      <a:lvl9pPr marL="1828800" algn="ctr" rtl="0" eaLnBrk="1" fontAlgn="base" hangingPunct="1">
        <a:spcBef>
          <a:spcPct val="0"/>
        </a:spcBef>
        <a:spcAft>
          <a:spcPct val="0"/>
        </a:spcAft>
        <a:defRPr sz="3500">
          <a:solidFill>
            <a:schemeClr val="tx2"/>
          </a:solidFill>
          <a:latin typeface="Tahoma" pitchFamily="34" charset="0"/>
        </a:defRPr>
      </a:lvl9pPr>
    </p:titleStyle>
    <p:bodyStyle>
      <a:lvl1pPr marL="0" indent="0" algn="l" rtl="0" eaLnBrk="1" fontAlgn="base" hangingPunct="1">
        <a:spcBef>
          <a:spcPct val="20000"/>
        </a:spcBef>
        <a:spcAft>
          <a:spcPct val="0"/>
        </a:spcAft>
        <a:buNone/>
        <a:defRPr sz="2500" b="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 y="180000"/>
            <a:ext cx="3873683" cy="828000"/>
          </a:xfrm>
          <a:prstGeom prst="rect">
            <a:avLst/>
          </a:prstGeom>
        </p:spPr>
      </p:pic>
    </p:spTree>
    <p:extLst>
      <p:ext uri="{BB962C8B-B14F-4D97-AF65-F5344CB8AC3E}">
        <p14:creationId xmlns:p14="http://schemas.microsoft.com/office/powerpoint/2010/main" val="1444434196"/>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67544" y="178766"/>
            <a:ext cx="2052165" cy="246221"/>
          </a:xfrm>
          <a:prstGeom prst="rect">
            <a:avLst/>
          </a:prstGeom>
          <a:noFill/>
        </p:spPr>
        <p:txBody>
          <a:bodyPr wrap="none" rtlCol="0">
            <a:spAutoFit/>
          </a:bodyPr>
          <a:lstStyle/>
          <a:p>
            <a:r>
              <a:rPr lang="de-DE" sz="1000" b="1" dirty="0" smtClean="0">
                <a:solidFill>
                  <a:srgbClr val="6CC3AB"/>
                </a:solidFill>
                <a:latin typeface="Tahoma" panose="020B0604030504040204" pitchFamily="34" charset="0"/>
                <a:ea typeface="Tahoma" panose="020B0604030504040204" pitchFamily="34" charset="0"/>
                <a:cs typeface="Tahoma" panose="020B0604030504040204" pitchFamily="34" charset="0"/>
              </a:rPr>
              <a:t>A</a:t>
            </a:r>
            <a:r>
              <a:rPr lang="de-DE" sz="1000" dirty="0" smtClean="0">
                <a:solidFill>
                  <a:srgbClr val="6CC3AB"/>
                </a:solidFill>
                <a:latin typeface="Tahoma" panose="020B0604030504040204" pitchFamily="34" charset="0"/>
                <a:ea typeface="Tahoma" panose="020B0604030504040204" pitchFamily="34" charset="0"/>
                <a:cs typeface="Tahoma" panose="020B0604030504040204" pitchFamily="34" charset="0"/>
              </a:rPr>
              <a:t> – First</a:t>
            </a:r>
            <a:r>
              <a:rPr lang="de-DE" sz="1000" baseline="0" dirty="0" smtClean="0">
                <a:solidFill>
                  <a:srgbClr val="6CC3AB"/>
                </a:solidFill>
                <a:latin typeface="Tahoma" panose="020B0604030504040204" pitchFamily="34" charset="0"/>
                <a:ea typeface="Tahoma" panose="020B0604030504040204" pitchFamily="34" charset="0"/>
                <a:cs typeface="Tahoma" panose="020B0604030504040204" pitchFamily="34" charset="0"/>
              </a:rPr>
              <a:t> part of the presentation</a:t>
            </a:r>
            <a:endParaRPr lang="de-DE" sz="1000" dirty="0">
              <a:solidFill>
                <a:srgbClr val="6CC3A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740000" y="178766"/>
            <a:ext cx="918841" cy="246221"/>
          </a:xfrm>
          <a:prstGeom prst="rect">
            <a:avLst/>
          </a:prstGeom>
          <a:noFill/>
        </p:spPr>
        <p:txBody>
          <a:bodyPr wrap="none" rtlCol="0">
            <a:spAutoFit/>
          </a:bodyPr>
          <a:lstStyle/>
          <a:p>
            <a:pPr algn="r"/>
            <a:r>
              <a:rPr lang="de-DE" sz="1000" b="1" dirty="0" smtClean="0">
                <a:solidFill>
                  <a:srgbClr val="6CC3AB"/>
                </a:solidFill>
                <a:latin typeface="Tahoma" panose="020B0604030504040204" pitchFamily="34" charset="0"/>
                <a:ea typeface="Tahoma" panose="020B0604030504040204" pitchFamily="34" charset="0"/>
                <a:cs typeface="Tahoma" panose="020B0604030504040204" pitchFamily="34" charset="0"/>
              </a:rPr>
              <a:t>07.02.2014</a:t>
            </a:r>
            <a:endParaRPr lang="de-DE" sz="1000" dirty="0">
              <a:solidFill>
                <a:srgbClr val="6CC3AB"/>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a:off x="539552" y="620688"/>
            <a:ext cx="8064698" cy="0"/>
          </a:xfrm>
          <a:prstGeom prst="line">
            <a:avLst/>
          </a:prstGeom>
          <a:ln>
            <a:solidFill>
              <a:srgbClr val="6CC3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04698"/>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54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67544" y="6453336"/>
            <a:ext cx="1545616" cy="246221"/>
          </a:xfrm>
          <a:prstGeom prst="rect">
            <a:avLst/>
          </a:prstGeom>
          <a:noFill/>
        </p:spPr>
        <p:txBody>
          <a:bodyPr wrap="none" rtlCol="0">
            <a:spAutoFit/>
          </a:bodyPr>
          <a:lstStyle/>
          <a:p>
            <a:r>
              <a:rPr lang="de-DE" sz="1000" b="0" dirty="0" smtClean="0">
                <a:solidFill>
                  <a:srgbClr val="6CC3AB"/>
                </a:solidFill>
                <a:latin typeface="Tahoma" panose="020B0604030504040204" pitchFamily="34" charset="0"/>
                <a:ea typeface="Tahoma" panose="020B0604030504040204" pitchFamily="34" charset="0"/>
                <a:cs typeface="Tahoma" panose="020B0604030504040204" pitchFamily="34" charset="0"/>
              </a:rPr>
              <a:t>Title </a:t>
            </a:r>
            <a:r>
              <a:rPr lang="de-DE" sz="1000" b="0" dirty="0" err="1" smtClean="0">
                <a:solidFill>
                  <a:srgbClr val="6CC3AB"/>
                </a:solidFill>
                <a:latin typeface="Tahoma" panose="020B0604030504040204" pitchFamily="34" charset="0"/>
                <a:ea typeface="Tahoma" panose="020B0604030504040204" pitchFamily="34" charset="0"/>
                <a:cs typeface="Tahoma" panose="020B0604030504040204" pitchFamily="34" charset="0"/>
              </a:rPr>
              <a:t>of</a:t>
            </a:r>
            <a:r>
              <a:rPr lang="de-DE" sz="1000" b="0" dirty="0" smtClean="0">
                <a:solidFill>
                  <a:srgbClr val="6CC3AB"/>
                </a:solidFill>
                <a:latin typeface="Tahoma" panose="020B0604030504040204" pitchFamily="34" charset="0"/>
                <a:ea typeface="Tahoma" panose="020B0604030504040204" pitchFamily="34" charset="0"/>
                <a:cs typeface="Tahoma" panose="020B0604030504040204" pitchFamily="34" charset="0"/>
              </a:rPr>
              <a:t> </a:t>
            </a:r>
            <a:r>
              <a:rPr lang="de-DE" sz="1000" b="0" dirty="0" err="1" smtClean="0">
                <a:solidFill>
                  <a:srgbClr val="6CC3AB"/>
                </a:solidFill>
                <a:latin typeface="Tahoma" panose="020B0604030504040204" pitchFamily="34" charset="0"/>
                <a:ea typeface="Tahoma" panose="020B0604030504040204" pitchFamily="34" charset="0"/>
                <a:cs typeface="Tahoma" panose="020B0604030504040204" pitchFamily="34" charset="0"/>
              </a:rPr>
              <a:t>the</a:t>
            </a:r>
            <a:r>
              <a:rPr lang="de-DE" sz="1000" b="0" dirty="0" smtClean="0">
                <a:solidFill>
                  <a:srgbClr val="6CC3AB"/>
                </a:solidFill>
                <a:latin typeface="Tahoma" panose="020B0604030504040204" pitchFamily="34" charset="0"/>
                <a:ea typeface="Tahoma" panose="020B0604030504040204" pitchFamily="34" charset="0"/>
                <a:cs typeface="Tahoma" panose="020B0604030504040204" pitchFamily="34" charset="0"/>
              </a:rPr>
              <a:t> </a:t>
            </a:r>
            <a:r>
              <a:rPr lang="de-DE" sz="1000" b="0" dirty="0" err="1" smtClean="0">
                <a:solidFill>
                  <a:srgbClr val="6CC3AB"/>
                </a:solidFill>
                <a:latin typeface="Tahoma" panose="020B0604030504040204" pitchFamily="34" charset="0"/>
                <a:ea typeface="Tahoma" panose="020B0604030504040204" pitchFamily="34" charset="0"/>
                <a:cs typeface="Tahoma" panose="020B0604030504040204" pitchFamily="34" charset="0"/>
              </a:rPr>
              <a:t>presentation</a:t>
            </a:r>
            <a:endParaRPr lang="de-DE" sz="1000" b="0" dirty="0">
              <a:solidFill>
                <a:srgbClr val="6CC3AB"/>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199770" y="6453336"/>
            <a:ext cx="1476686" cy="246221"/>
          </a:xfrm>
          <a:prstGeom prst="rect">
            <a:avLst/>
          </a:prstGeom>
          <a:noFill/>
        </p:spPr>
        <p:txBody>
          <a:bodyPr wrap="none" rtlCol="0">
            <a:spAutoFit/>
          </a:bodyPr>
          <a:lstStyle/>
          <a:p>
            <a:pPr algn="r"/>
            <a:r>
              <a:rPr lang="de-DE" sz="1000" b="0" dirty="0" smtClean="0">
                <a:solidFill>
                  <a:srgbClr val="6CC3AB"/>
                </a:solidFill>
                <a:latin typeface="Tahoma" panose="020B0604030504040204" pitchFamily="34" charset="0"/>
                <a:ea typeface="Tahoma" panose="020B0604030504040204" pitchFamily="34" charset="0"/>
                <a:cs typeface="Tahoma" panose="020B0604030504040204" pitchFamily="34" charset="0"/>
              </a:rPr>
              <a:t>Prof. Max Mustermann</a:t>
            </a:r>
            <a:endParaRPr lang="de-DE" sz="1000" b="0" dirty="0">
              <a:solidFill>
                <a:srgbClr val="6CC3AB"/>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a:off x="539552" y="6381328"/>
            <a:ext cx="8064698" cy="0"/>
          </a:xfrm>
          <a:prstGeom prst="line">
            <a:avLst/>
          </a:prstGeom>
          <a:ln>
            <a:solidFill>
              <a:srgbClr val="6CC3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643762"/>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54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6CC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5589240"/>
            <a:ext cx="1022996" cy="102299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000" y="468000"/>
            <a:ext cx="3873684" cy="828000"/>
          </a:xfrm>
          <a:prstGeom prst="rect">
            <a:avLst/>
          </a:prstGeom>
        </p:spPr>
      </p:pic>
    </p:spTree>
    <p:extLst>
      <p:ext uri="{BB962C8B-B14F-4D97-AF65-F5344CB8AC3E}">
        <p14:creationId xmlns:p14="http://schemas.microsoft.com/office/powerpoint/2010/main" val="3161493174"/>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txStyles>
    <p:title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3500">
          <a:solidFill>
            <a:schemeClr val="tx2"/>
          </a:solidFill>
          <a:latin typeface="Tahoma" pitchFamily="34" charset="0"/>
        </a:defRPr>
      </a:lvl2pPr>
      <a:lvl3pPr algn="ctr" rtl="0" eaLnBrk="1" fontAlgn="base" hangingPunct="1">
        <a:spcBef>
          <a:spcPct val="0"/>
        </a:spcBef>
        <a:spcAft>
          <a:spcPct val="0"/>
        </a:spcAft>
        <a:defRPr sz="3500">
          <a:solidFill>
            <a:schemeClr val="tx2"/>
          </a:solidFill>
          <a:latin typeface="Tahoma" pitchFamily="34" charset="0"/>
        </a:defRPr>
      </a:lvl3pPr>
      <a:lvl4pPr algn="ctr" rtl="0" eaLnBrk="1" fontAlgn="base" hangingPunct="1">
        <a:spcBef>
          <a:spcPct val="0"/>
        </a:spcBef>
        <a:spcAft>
          <a:spcPct val="0"/>
        </a:spcAft>
        <a:defRPr sz="3500">
          <a:solidFill>
            <a:schemeClr val="tx2"/>
          </a:solidFill>
          <a:latin typeface="Tahoma" pitchFamily="34" charset="0"/>
        </a:defRPr>
      </a:lvl4pPr>
      <a:lvl5pPr algn="ctr" rtl="0" eaLnBrk="1" fontAlgn="base" hangingPunct="1">
        <a:spcBef>
          <a:spcPct val="0"/>
        </a:spcBef>
        <a:spcAft>
          <a:spcPct val="0"/>
        </a:spcAft>
        <a:defRPr sz="3500">
          <a:solidFill>
            <a:schemeClr val="tx2"/>
          </a:solidFill>
          <a:latin typeface="Tahoma" pitchFamily="34" charset="0"/>
        </a:defRPr>
      </a:lvl5pPr>
      <a:lvl6pPr marL="457200" algn="ctr" rtl="0" eaLnBrk="1" fontAlgn="base" hangingPunct="1">
        <a:spcBef>
          <a:spcPct val="0"/>
        </a:spcBef>
        <a:spcAft>
          <a:spcPct val="0"/>
        </a:spcAft>
        <a:defRPr sz="3500">
          <a:solidFill>
            <a:schemeClr val="tx2"/>
          </a:solidFill>
          <a:latin typeface="Tahoma" pitchFamily="34" charset="0"/>
        </a:defRPr>
      </a:lvl6pPr>
      <a:lvl7pPr marL="914400" algn="ctr" rtl="0" eaLnBrk="1" fontAlgn="base" hangingPunct="1">
        <a:spcBef>
          <a:spcPct val="0"/>
        </a:spcBef>
        <a:spcAft>
          <a:spcPct val="0"/>
        </a:spcAft>
        <a:defRPr sz="3500">
          <a:solidFill>
            <a:schemeClr val="tx2"/>
          </a:solidFill>
          <a:latin typeface="Tahoma" pitchFamily="34" charset="0"/>
        </a:defRPr>
      </a:lvl7pPr>
      <a:lvl8pPr marL="1371600" algn="ctr" rtl="0" eaLnBrk="1" fontAlgn="base" hangingPunct="1">
        <a:spcBef>
          <a:spcPct val="0"/>
        </a:spcBef>
        <a:spcAft>
          <a:spcPct val="0"/>
        </a:spcAft>
        <a:defRPr sz="3500">
          <a:solidFill>
            <a:schemeClr val="tx2"/>
          </a:solidFill>
          <a:latin typeface="Tahoma" pitchFamily="34" charset="0"/>
        </a:defRPr>
      </a:lvl8pPr>
      <a:lvl9pPr marL="1828800" algn="ctr" rtl="0" eaLnBrk="1" fontAlgn="base" hangingPunct="1">
        <a:spcBef>
          <a:spcPct val="0"/>
        </a:spcBef>
        <a:spcAft>
          <a:spcPct val="0"/>
        </a:spcAft>
        <a:defRPr sz="3500">
          <a:solidFill>
            <a:schemeClr val="tx2"/>
          </a:solidFill>
          <a:latin typeface="Tahoma" pitchFamily="34" charset="0"/>
        </a:defRPr>
      </a:lvl9pPr>
    </p:titleStyle>
    <p:bodyStyle>
      <a:lvl1pPr marL="0" indent="0" algn="l" rtl="0" eaLnBrk="1" fontAlgn="base" hangingPunct="1">
        <a:spcBef>
          <a:spcPct val="20000"/>
        </a:spcBef>
        <a:spcAft>
          <a:spcPct val="0"/>
        </a:spcAft>
        <a:buNone/>
        <a:defRPr sz="2500" b="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8000" y="180000"/>
            <a:ext cx="3873683" cy="828000"/>
          </a:xfrm>
          <a:prstGeom prst="rect">
            <a:avLst/>
          </a:prstGeom>
        </p:spPr>
      </p:pic>
    </p:spTree>
    <p:extLst>
      <p:ext uri="{BB962C8B-B14F-4D97-AF65-F5344CB8AC3E}">
        <p14:creationId xmlns:p14="http://schemas.microsoft.com/office/powerpoint/2010/main" val="1894972923"/>
      </p:ext>
    </p:extLst>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1124744"/>
            <a:ext cx="820891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500" b="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r>
              <a:rPr lang="en-GB" sz="3200" b="1" dirty="0">
                <a:solidFill>
                  <a:srgbClr val="002060"/>
                </a:solidFill>
                <a:latin typeface="Calibri" panose="020F0502020204030204" pitchFamily="34" charset="0"/>
              </a:rPr>
              <a:t>Internationalisation in </a:t>
            </a:r>
            <a:r>
              <a:rPr lang="en-GB" sz="3200" b="1" dirty="0" smtClean="0">
                <a:solidFill>
                  <a:srgbClr val="002060"/>
                </a:solidFill>
                <a:latin typeface="Calibri" panose="020F0502020204030204" pitchFamily="34" charset="0"/>
              </a:rPr>
              <a:t>Educational </a:t>
            </a:r>
            <a:r>
              <a:rPr lang="en-GB" sz="3200" b="1" dirty="0">
                <a:solidFill>
                  <a:srgbClr val="002060"/>
                </a:solidFill>
                <a:latin typeface="Calibri" panose="020F0502020204030204" pitchFamily="34" charset="0"/>
              </a:rPr>
              <a:t>R</a:t>
            </a:r>
            <a:r>
              <a:rPr lang="en-GB" sz="3200" b="1" dirty="0" smtClean="0">
                <a:solidFill>
                  <a:srgbClr val="002060"/>
                </a:solidFill>
                <a:latin typeface="Calibri" panose="020F0502020204030204" pitchFamily="34" charset="0"/>
              </a:rPr>
              <a:t>esearch</a:t>
            </a:r>
            <a:r>
              <a:rPr lang="en-GB" sz="3200" b="1" dirty="0">
                <a:solidFill>
                  <a:srgbClr val="002060"/>
                </a:solidFill>
                <a:latin typeface="Calibri" panose="020F0502020204030204" pitchFamily="34" charset="0"/>
              </a:rPr>
              <a:t>: </a:t>
            </a:r>
            <a:r>
              <a:rPr lang="en-GB" sz="3200" b="1" dirty="0" smtClean="0">
                <a:solidFill>
                  <a:srgbClr val="002060"/>
                </a:solidFill>
                <a:latin typeface="Calibri" panose="020F0502020204030204" pitchFamily="34" charset="0"/>
              </a:rPr>
              <a:t>Main </a:t>
            </a:r>
            <a:r>
              <a:rPr lang="en-GB" sz="3200" b="1" dirty="0">
                <a:solidFill>
                  <a:srgbClr val="002060"/>
                </a:solidFill>
                <a:latin typeface="Calibri" panose="020F0502020204030204" pitchFamily="34" charset="0"/>
              </a:rPr>
              <a:t>topics and tools. The </a:t>
            </a:r>
            <a:r>
              <a:rPr lang="en-GB" sz="3200" b="1" dirty="0" smtClean="0">
                <a:solidFill>
                  <a:srgbClr val="002060"/>
                </a:solidFill>
                <a:latin typeface="Calibri" panose="020F0502020204030204" pitchFamily="34" charset="0"/>
              </a:rPr>
              <a:t>Case </a:t>
            </a:r>
            <a:r>
              <a:rPr lang="en-GB" sz="3200" b="1" dirty="0">
                <a:solidFill>
                  <a:srgbClr val="002060"/>
                </a:solidFill>
                <a:latin typeface="Calibri" panose="020F0502020204030204" pitchFamily="34" charset="0"/>
              </a:rPr>
              <a:t>of </a:t>
            </a:r>
            <a:r>
              <a:rPr lang="en-GB" sz="3200" b="1" dirty="0" smtClean="0">
                <a:solidFill>
                  <a:srgbClr val="002060"/>
                </a:solidFill>
                <a:latin typeface="Calibri" panose="020F0502020204030204" pitchFamily="34" charset="0"/>
              </a:rPr>
              <a:t>Organizing </a:t>
            </a:r>
            <a:r>
              <a:rPr lang="en-GB" sz="3200" b="1" dirty="0">
                <a:solidFill>
                  <a:srgbClr val="002060"/>
                </a:solidFill>
                <a:latin typeface="Calibri" panose="020F0502020204030204" pitchFamily="34" charset="0"/>
              </a:rPr>
              <a:t>an International </a:t>
            </a:r>
            <a:r>
              <a:rPr lang="en-GB" sz="3200" b="1" dirty="0" smtClean="0">
                <a:solidFill>
                  <a:srgbClr val="002060"/>
                </a:solidFill>
                <a:latin typeface="Calibri" panose="020F0502020204030204" pitchFamily="34" charset="0"/>
              </a:rPr>
              <a:t>Symposium</a:t>
            </a:r>
          </a:p>
          <a:p>
            <a:pPr algn="r">
              <a:spcBef>
                <a:spcPts val="0"/>
              </a:spcBef>
              <a:defRPr/>
            </a:pPr>
            <a:r>
              <a:rPr lang="de-DE" sz="2000" b="1" dirty="0">
                <a:solidFill>
                  <a:srgbClr val="002060"/>
                </a:solidFill>
                <a:ea typeface="ＭＳ Ｐゴシック" pitchFamily="34" charset="-128"/>
              </a:rPr>
              <a:t/>
            </a:r>
            <a:br>
              <a:rPr lang="de-DE" sz="2000" b="1" dirty="0">
                <a:solidFill>
                  <a:srgbClr val="002060"/>
                </a:solidFill>
                <a:ea typeface="ＭＳ Ｐゴシック" pitchFamily="34" charset="-128"/>
              </a:rPr>
            </a:br>
            <a:r>
              <a:rPr lang="de-DE" sz="2400" dirty="0" smtClean="0">
                <a:solidFill>
                  <a:srgbClr val="002060"/>
                </a:solidFill>
                <a:latin typeface="Calibri" panose="020F0502020204030204" pitchFamily="34" charset="0"/>
                <a:ea typeface="ＭＳ Ｐゴシック" pitchFamily="34" charset="-128"/>
                <a:cs typeface="Calibri" panose="020F0502020204030204" pitchFamily="34" charset="0"/>
              </a:rPr>
              <a:t>Edwin Keiner</a:t>
            </a:r>
          </a:p>
          <a:p>
            <a:pPr algn="r">
              <a:spcBef>
                <a:spcPts val="0"/>
              </a:spcBef>
              <a:defRPr/>
            </a:pPr>
            <a:r>
              <a:rPr lang="de-DE" sz="2400" dirty="0" smtClean="0">
                <a:solidFill>
                  <a:srgbClr val="002060"/>
                </a:solidFill>
                <a:latin typeface="Calibri" panose="020F0502020204030204" pitchFamily="34" charset="0"/>
                <a:ea typeface="ＭＳ Ｐゴシック" pitchFamily="34" charset="-128"/>
                <a:cs typeface="Calibri" panose="020F0502020204030204" pitchFamily="34" charset="0"/>
              </a:rPr>
              <a:t>Faculty of Education </a:t>
            </a:r>
            <a:endParaRPr lang="de-DE" sz="2400" dirty="0">
              <a:solidFill>
                <a:srgbClr val="002060"/>
              </a:solidFill>
              <a:latin typeface="Calibri" panose="020F0502020204030204" pitchFamily="34" charset="0"/>
              <a:ea typeface="ＭＳ Ｐゴシック" pitchFamily="34" charset="-128"/>
              <a:cs typeface="Calibri" panose="020F0502020204030204" pitchFamily="34" charset="0"/>
            </a:endParaRPr>
          </a:p>
          <a:p>
            <a:pPr algn="r">
              <a:spcBef>
                <a:spcPts val="0"/>
              </a:spcBef>
              <a:defRPr/>
            </a:pPr>
            <a:r>
              <a:rPr lang="de-DE" sz="2400" dirty="0" smtClean="0">
                <a:solidFill>
                  <a:srgbClr val="002060"/>
                </a:solidFill>
                <a:latin typeface="Calibri" panose="020F0502020204030204" pitchFamily="34" charset="0"/>
                <a:ea typeface="ＭＳ Ｐゴシック" pitchFamily="34" charset="-128"/>
                <a:cs typeface="Calibri" panose="020F0502020204030204" pitchFamily="34" charset="0"/>
              </a:rPr>
              <a:t>Free University of Bozen-Bolzano</a:t>
            </a:r>
          </a:p>
          <a:p>
            <a:pPr algn="r">
              <a:spcBef>
                <a:spcPts val="0"/>
              </a:spcBef>
              <a:defRPr/>
            </a:pPr>
            <a:r>
              <a:rPr lang="de-DE" sz="2400" dirty="0">
                <a:solidFill>
                  <a:srgbClr val="002060"/>
                </a:solidFill>
                <a:latin typeface="Calibri" panose="020F0502020204030204" pitchFamily="34" charset="0"/>
                <a:ea typeface="ＭＳ Ｐゴシック" pitchFamily="34" charset="-128"/>
                <a:cs typeface="Calibri" panose="020F0502020204030204" pitchFamily="34" charset="0"/>
              </a:rPr>
              <a:t>e</a:t>
            </a:r>
            <a:r>
              <a:rPr lang="de-DE" sz="2400" dirty="0" smtClean="0">
                <a:solidFill>
                  <a:srgbClr val="002060"/>
                </a:solidFill>
                <a:latin typeface="Calibri" panose="020F0502020204030204" pitchFamily="34" charset="0"/>
                <a:ea typeface="ＭＳ Ｐゴシック" pitchFamily="34" charset="-128"/>
                <a:cs typeface="Calibri" panose="020F0502020204030204" pitchFamily="34" charset="0"/>
              </a:rPr>
              <a:t>dwin.keiner@unibz.it</a:t>
            </a:r>
          </a:p>
          <a:p>
            <a:pPr algn="r">
              <a:spcBef>
                <a:spcPts val="0"/>
              </a:spcBef>
              <a:defRPr/>
            </a:pPr>
            <a:endParaRPr lang="de-DE" sz="2400" dirty="0">
              <a:solidFill>
                <a:srgbClr val="002060"/>
              </a:solidFill>
              <a:latin typeface="Calibri" panose="020F0502020204030204" pitchFamily="34" charset="0"/>
              <a:ea typeface="ＭＳ Ｐゴシック" pitchFamily="34" charset="-128"/>
              <a:cs typeface="Calibri" panose="020F0502020204030204" pitchFamily="34" charset="0"/>
            </a:endParaRPr>
          </a:p>
          <a:p>
            <a:r>
              <a:rPr lang="en-US" sz="1800" dirty="0" smtClean="0">
                <a:solidFill>
                  <a:srgbClr val="002060"/>
                </a:solidFill>
                <a:latin typeface="Calibri" panose="020F0502020204030204" pitchFamily="34" charset="0"/>
                <a:ea typeface="ＭＳ Ｐゴシック" pitchFamily="34" charset="-128"/>
                <a:cs typeface="Calibri" panose="020F0502020204030204" pitchFamily="34" charset="0"/>
              </a:rPr>
              <a:t>Summer School, </a:t>
            </a:r>
            <a:r>
              <a:rPr lang="it-IT" sz="1800" dirty="0" smtClean="0">
                <a:solidFill>
                  <a:srgbClr val="002060"/>
                </a:solidFill>
                <a:latin typeface="Calibri" panose="020F0502020204030204" pitchFamily="34" charset="0"/>
              </a:rPr>
              <a:t>Milano</a:t>
            </a:r>
            <a:r>
              <a:rPr lang="it-IT" sz="1800" dirty="0">
                <a:solidFill>
                  <a:srgbClr val="002060"/>
                </a:solidFill>
                <a:latin typeface="Calibri" panose="020F0502020204030204" pitchFamily="34" charset="0"/>
              </a:rPr>
              <a:t>, 7 – 8 luglio </a:t>
            </a:r>
            <a:r>
              <a:rPr lang="it-IT" sz="1800" dirty="0" smtClean="0">
                <a:solidFill>
                  <a:srgbClr val="002060"/>
                </a:solidFill>
                <a:latin typeface="Calibri" panose="020F0502020204030204" pitchFamily="34" charset="0"/>
              </a:rPr>
              <a:t>2017, </a:t>
            </a:r>
            <a:endParaRPr lang="de-DE" sz="1800" dirty="0">
              <a:solidFill>
                <a:srgbClr val="002060"/>
              </a:solidFill>
              <a:latin typeface="Calibri" panose="020F0502020204030204" pitchFamily="34" charset="0"/>
            </a:endParaRPr>
          </a:p>
          <a:p>
            <a:r>
              <a:rPr lang="it-IT" sz="1800" dirty="0" smtClean="0">
                <a:solidFill>
                  <a:srgbClr val="002060"/>
                </a:solidFill>
                <a:latin typeface="Calibri" panose="020F0502020204030204" pitchFamily="34" charset="0"/>
              </a:rPr>
              <a:t>UNIVERSITÀ </a:t>
            </a:r>
            <a:r>
              <a:rPr lang="it-IT" sz="1800" dirty="0">
                <a:solidFill>
                  <a:srgbClr val="002060"/>
                </a:solidFill>
                <a:latin typeface="Calibri" panose="020F0502020204030204" pitchFamily="34" charset="0"/>
              </a:rPr>
              <a:t>CATTOLICA DEL SACRO </a:t>
            </a:r>
            <a:r>
              <a:rPr lang="it-IT" sz="1800" dirty="0" smtClean="0">
                <a:solidFill>
                  <a:srgbClr val="002060"/>
                </a:solidFill>
                <a:latin typeface="Calibri" panose="020F0502020204030204" pitchFamily="34" charset="0"/>
              </a:rPr>
              <a:t>CUORE</a:t>
            </a:r>
          </a:p>
          <a:p>
            <a:r>
              <a:rPr lang="it-IT" sz="1800" dirty="0" smtClean="0">
                <a:solidFill>
                  <a:srgbClr val="002060"/>
                </a:solidFill>
                <a:latin typeface="Calibri" panose="020F0502020204030204" pitchFamily="34" charset="0"/>
              </a:rPr>
              <a:t>UNIVERSITÀ </a:t>
            </a:r>
            <a:r>
              <a:rPr lang="it-IT" sz="1800" dirty="0">
                <a:solidFill>
                  <a:srgbClr val="002060"/>
                </a:solidFill>
                <a:latin typeface="Calibri" panose="020F0502020204030204" pitchFamily="34" charset="0"/>
              </a:rPr>
              <a:t>DEGLI STUDI DI MILANO-BICOCCA</a:t>
            </a:r>
            <a:endParaRPr lang="en-US" sz="1800" dirty="0">
              <a:solidFill>
                <a:srgbClr val="002060"/>
              </a:solidFill>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2023648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124744"/>
            <a:ext cx="8964488" cy="5386090"/>
          </a:xfrm>
          <a:prstGeom prst="rect">
            <a:avLst/>
          </a:prstGeom>
        </p:spPr>
        <p:txBody>
          <a:bodyPr wrap="square">
            <a:spAutoFit/>
          </a:bodyPr>
          <a:lstStyle/>
          <a:p>
            <a:pPr algn="ctr"/>
            <a:r>
              <a:rPr lang="de-DE" sz="2800" b="1" u="sng" spc="-120" dirty="0" smtClean="0">
                <a:solidFill>
                  <a:schemeClr val="tx2"/>
                </a:solidFill>
                <a:latin typeface="Calibri" panose="020F0502020204030204" pitchFamily="34" charset="0"/>
                <a:ea typeface="Tahoma" panose="020B0604030504040204" pitchFamily="34" charset="0"/>
                <a:cs typeface="Calibri" panose="020F0502020204030204" pitchFamily="34" charset="0"/>
              </a:rPr>
              <a:t>(5) </a:t>
            </a:r>
            <a:r>
              <a:rPr lang="de-DE" sz="2800" b="1" u="sng" dirty="0">
                <a:solidFill>
                  <a:schemeClr val="tx2"/>
                </a:solidFill>
                <a:latin typeface="Calibri" panose="020F0502020204030204" pitchFamily="34" charset="0"/>
                <a:ea typeface="Tahoma" panose="020B0604030504040204" pitchFamily="34" charset="0"/>
                <a:cs typeface="Calibri" panose="020F0502020204030204" pitchFamily="34" charset="0"/>
              </a:rPr>
              <a:t>Advice and/or autonomy (hierarchy, coaching)</a:t>
            </a: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Attending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conferences</a:t>
            </a:r>
          </a:p>
          <a:p>
            <a:pPr marL="342900" indent="-34290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Do not represent your supervisor, but also do not argue too </a:t>
            </a:r>
            <a:r>
              <a:rPr lang="en-US" sz="2000" dirty="0" smtClean="0">
                <a:solidFill>
                  <a:schemeClr val="tx2"/>
                </a:solidFill>
                <a:latin typeface="Calibri" panose="020F0502020204030204" pitchFamily="34" charset="0"/>
                <a:cs typeface="Calibri" panose="020F0502020204030204" pitchFamily="34" charset="0"/>
              </a:rPr>
              <a:t>critical;</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Arial" panose="020B0604020202020204" pitchFamily="34" charset="0"/>
              <a:buChar char="•"/>
            </a:pPr>
            <a:r>
              <a:rPr lang="en-US" sz="2000" spc="-100" dirty="0">
                <a:solidFill>
                  <a:schemeClr val="tx2"/>
                </a:solidFill>
                <a:latin typeface="Calibri" panose="020F0502020204030204" pitchFamily="34" charset="0"/>
                <a:cs typeface="Calibri" panose="020F0502020204030204" pitchFamily="34" charset="0"/>
              </a:rPr>
              <a:t>Do not follow every advice, but reflect ex post about your experiences with your </a:t>
            </a:r>
            <a:r>
              <a:rPr lang="en-US" sz="2000" spc="-100" dirty="0" smtClean="0">
                <a:solidFill>
                  <a:schemeClr val="tx2"/>
                </a:solidFill>
                <a:latin typeface="Calibri" panose="020F0502020204030204" pitchFamily="34" charset="0"/>
                <a:cs typeface="Calibri" panose="020F0502020204030204" pitchFamily="34" charset="0"/>
              </a:rPr>
              <a:t>supervisor;</a:t>
            </a:r>
            <a:endParaRPr lang="de-DE" sz="2000" spc="-1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Be aware about your supervisor’s networks and try to use them </a:t>
            </a:r>
            <a:r>
              <a:rPr lang="en-US" sz="2000" dirty="0" smtClean="0">
                <a:solidFill>
                  <a:schemeClr val="tx2"/>
                </a:solidFill>
                <a:latin typeface="Calibri" panose="020F0502020204030204" pitchFamily="34" charset="0"/>
                <a:cs typeface="Calibri" panose="020F0502020204030204" pitchFamily="34" charset="0"/>
              </a:rPr>
              <a:t>independently.</a:t>
            </a:r>
            <a:endParaRPr lang="de-DE" sz="2000" dirty="0">
              <a:solidFill>
                <a:schemeClr val="tx2"/>
              </a:solidFill>
              <a:latin typeface="Calibri" panose="020F0502020204030204" pitchFamily="34" charset="0"/>
              <a:cs typeface="Calibri" panose="020F0502020204030204" pitchFamily="34" charset="0"/>
            </a:endParaRP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Publishing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 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journals</a:t>
            </a:r>
          </a:p>
          <a:p>
            <a:pPr marL="342900" indent="-342900">
              <a:lnSpc>
                <a:spcPts val="2200"/>
              </a:lnSpc>
              <a:buFont typeface="Wingdings" panose="05000000000000000000" pitchFamily="2" charset="2"/>
              <a:buChar char="§"/>
            </a:pPr>
            <a:r>
              <a:rPr lang="en-US" sz="2000" dirty="0" smtClean="0">
                <a:solidFill>
                  <a:schemeClr val="tx2"/>
                </a:solidFill>
                <a:latin typeface="Calibri" panose="020F0502020204030204" pitchFamily="34" charset="0"/>
                <a:cs typeface="Calibri" panose="020F0502020204030204" pitchFamily="34" charset="0"/>
              </a:rPr>
              <a:t>When publishing </a:t>
            </a:r>
            <a:r>
              <a:rPr lang="en-US" sz="2000" dirty="0">
                <a:solidFill>
                  <a:schemeClr val="tx2"/>
                </a:solidFill>
                <a:latin typeface="Calibri" panose="020F0502020204030204" pitchFamily="34" charset="0"/>
                <a:cs typeface="Calibri" panose="020F0502020204030204" pitchFamily="34" charset="0"/>
              </a:rPr>
              <a:t>with your supervisor, think about including a third </a:t>
            </a:r>
            <a:r>
              <a:rPr lang="en-US" sz="2000" dirty="0" smtClean="0">
                <a:solidFill>
                  <a:schemeClr val="tx2"/>
                </a:solidFill>
                <a:latin typeface="Calibri" panose="020F0502020204030204" pitchFamily="34" charset="0"/>
                <a:cs typeface="Calibri" panose="020F0502020204030204" pitchFamily="34" charset="0"/>
              </a:rPr>
              <a:t>scholar;</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Split themes in different </a:t>
            </a:r>
            <a:r>
              <a:rPr lang="en-US" sz="2000" dirty="0" smtClean="0">
                <a:solidFill>
                  <a:schemeClr val="tx2"/>
                </a:solidFill>
                <a:latin typeface="Calibri" panose="020F0502020204030204" pitchFamily="34" charset="0"/>
                <a:cs typeface="Calibri" panose="020F0502020204030204" pitchFamily="34" charset="0"/>
              </a:rPr>
              <a:t>papers;</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
            </a:pPr>
            <a:r>
              <a:rPr lang="en-US" sz="2000" spc="-100" dirty="0">
                <a:solidFill>
                  <a:schemeClr val="tx2"/>
                </a:solidFill>
                <a:latin typeface="Calibri" panose="020F0502020204030204" pitchFamily="34" charset="0"/>
                <a:cs typeface="Calibri" panose="020F0502020204030204" pitchFamily="34" charset="0"/>
              </a:rPr>
              <a:t>Define the sequence of authorship based on work and ideas invested, not on </a:t>
            </a:r>
            <a:r>
              <a:rPr lang="en-US" sz="2000" spc="-100" dirty="0" smtClean="0">
                <a:solidFill>
                  <a:schemeClr val="tx2"/>
                </a:solidFill>
                <a:latin typeface="Calibri" panose="020F0502020204030204" pitchFamily="34" charset="0"/>
                <a:cs typeface="Calibri" panose="020F0502020204030204" pitchFamily="34" charset="0"/>
              </a:rPr>
              <a:t>hierarchy;</a:t>
            </a:r>
            <a:endParaRPr lang="de-DE" sz="2000" spc="-1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Use international communication as support for your </a:t>
            </a:r>
            <a:r>
              <a:rPr lang="en-US" sz="2000" dirty="0" smtClean="0">
                <a:solidFill>
                  <a:schemeClr val="tx2"/>
                </a:solidFill>
                <a:latin typeface="Calibri" panose="020F0502020204030204" pitchFamily="34" charset="0"/>
                <a:cs typeface="Calibri" panose="020F0502020204030204" pitchFamily="34" charset="0"/>
              </a:rPr>
              <a:t>autonomy.</a:t>
            </a:r>
            <a:endParaRPr lang="de-DE" sz="2000" dirty="0">
              <a:solidFill>
                <a:schemeClr val="tx2"/>
              </a:solidFill>
              <a:latin typeface="Calibri" panose="020F0502020204030204" pitchFamily="34" charset="0"/>
              <a:cs typeface="Calibri" panose="020F0502020204030204" pitchFamily="34" charset="0"/>
            </a:endParaRP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Organising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symposia</a:t>
            </a:r>
          </a:p>
          <a:p>
            <a:pPr marL="342900" indent="-34290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Pay attention that your name appears on the right </a:t>
            </a:r>
            <a:r>
              <a:rPr lang="en-US" sz="2000" dirty="0" smtClean="0">
                <a:solidFill>
                  <a:schemeClr val="tx2"/>
                </a:solidFill>
                <a:latin typeface="Calibri" panose="020F0502020204030204" pitchFamily="34" charset="0"/>
                <a:cs typeface="Calibri" panose="020F0502020204030204" pitchFamily="34" charset="0"/>
              </a:rPr>
              <a:t>place;</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Place your supervisor in the program on a </a:t>
            </a:r>
            <a:r>
              <a:rPr lang="en-US" sz="2000" dirty="0" smtClean="0">
                <a:solidFill>
                  <a:schemeClr val="tx2"/>
                </a:solidFill>
                <a:latin typeface="Calibri" panose="020F0502020204030204" pitchFamily="34" charset="0"/>
                <a:cs typeface="Calibri" panose="020F0502020204030204" pitchFamily="34" charset="0"/>
              </a:rPr>
              <a:t>formally prominent </a:t>
            </a:r>
            <a:r>
              <a:rPr lang="en-US" sz="2000" dirty="0">
                <a:solidFill>
                  <a:schemeClr val="tx2"/>
                </a:solidFill>
                <a:latin typeface="Calibri" panose="020F0502020204030204" pitchFamily="34" charset="0"/>
                <a:cs typeface="Calibri" panose="020F0502020204030204" pitchFamily="34" charset="0"/>
              </a:rPr>
              <a:t>place (Intro or Closing), but not in a place prominent by content!</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en-US" sz="2000" spc="-100" dirty="0" smtClean="0">
                <a:solidFill>
                  <a:schemeClr val="tx2"/>
                </a:solidFill>
                <a:latin typeface="Calibri" panose="020F0502020204030204" pitchFamily="34" charset="0"/>
                <a:cs typeface="Calibri" panose="020F0502020204030204" pitchFamily="34" charset="0"/>
              </a:rPr>
              <a:t>Consider </a:t>
            </a:r>
            <a:r>
              <a:rPr lang="en-US" sz="2000" spc="-100" dirty="0">
                <a:solidFill>
                  <a:schemeClr val="tx2"/>
                </a:solidFill>
                <a:latin typeface="Calibri" panose="020F0502020204030204" pitchFamily="34" charset="0"/>
                <a:cs typeface="Calibri" panose="020F0502020204030204" pitchFamily="34" charset="0"/>
              </a:rPr>
              <a:t>the interests of other participants and your supervisor in exploiting the </a:t>
            </a:r>
            <a:r>
              <a:rPr lang="en-US" sz="2000" spc="-100" dirty="0" smtClean="0">
                <a:solidFill>
                  <a:schemeClr val="tx2"/>
                </a:solidFill>
                <a:latin typeface="Calibri" panose="020F0502020204030204" pitchFamily="34" charset="0"/>
                <a:cs typeface="Calibri" panose="020F0502020204030204" pitchFamily="34" charset="0"/>
              </a:rPr>
              <a:t>symposium;</a:t>
            </a:r>
            <a:endParaRPr lang="de-DE" sz="2000" spc="-1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N</a:t>
            </a:r>
            <a:r>
              <a:rPr lang="en-US" sz="2000" dirty="0" smtClean="0">
                <a:solidFill>
                  <a:schemeClr val="tx2"/>
                </a:solidFill>
                <a:latin typeface="Calibri" panose="020F0502020204030204" pitchFamily="34" charset="0"/>
                <a:cs typeface="Calibri" panose="020F0502020204030204" pitchFamily="34" charset="0"/>
              </a:rPr>
              <a:t>ever </a:t>
            </a:r>
            <a:r>
              <a:rPr lang="en-US" sz="2000" dirty="0">
                <a:solidFill>
                  <a:schemeClr val="tx2"/>
                </a:solidFill>
                <a:latin typeface="Calibri" panose="020F0502020204030204" pitchFamily="34" charset="0"/>
                <a:cs typeface="Calibri" panose="020F0502020204030204" pitchFamily="34" charset="0"/>
              </a:rPr>
              <a:t>just </a:t>
            </a:r>
            <a:r>
              <a:rPr lang="en-US" sz="2000" dirty="0" err="1">
                <a:solidFill>
                  <a:schemeClr val="tx2"/>
                </a:solidFill>
                <a:latin typeface="Calibri" panose="020F0502020204030204" pitchFamily="34" charset="0"/>
                <a:cs typeface="Calibri" panose="020F0502020204030204" pitchFamily="34" charset="0"/>
              </a:rPr>
              <a:t>organise</a:t>
            </a:r>
            <a:r>
              <a:rPr lang="en-US" sz="2000" dirty="0">
                <a:solidFill>
                  <a:schemeClr val="tx2"/>
                </a:solidFill>
                <a:latin typeface="Calibri" panose="020F0502020204030204" pitchFamily="34" charset="0"/>
                <a:cs typeface="Calibri" panose="020F0502020204030204" pitchFamily="34" charset="0"/>
              </a:rPr>
              <a:t> a symposium or conference without presenting a </a:t>
            </a:r>
            <a:r>
              <a:rPr lang="en-US" sz="2000" dirty="0" smtClean="0">
                <a:solidFill>
                  <a:schemeClr val="tx2"/>
                </a:solidFill>
                <a:latin typeface="Calibri" panose="020F0502020204030204" pitchFamily="34" charset="0"/>
                <a:cs typeface="Calibri" panose="020F0502020204030204" pitchFamily="34" charset="0"/>
              </a:rPr>
              <a:t>paper.</a:t>
            </a:r>
            <a:endParaRPr lang="de-DE" sz="2000" dirty="0">
              <a:solidFill>
                <a:schemeClr val="tx2"/>
              </a:solidFill>
              <a:latin typeface="Calibri" panose="020F0502020204030204" pitchFamily="34" charset="0"/>
              <a:cs typeface="Calibri" panose="020F0502020204030204" pitchFamily="34" charset="0"/>
            </a:endParaRPr>
          </a:p>
        </p:txBody>
      </p:sp>
      <p:sp>
        <p:nvSpPr>
          <p:cNvPr id="3" name="Rectangle 2"/>
          <p:cNvSpPr/>
          <p:nvPr/>
        </p:nvSpPr>
        <p:spPr>
          <a:xfrm>
            <a:off x="4823520" y="33505"/>
            <a:ext cx="4320480"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b="1" dirty="0">
                <a:solidFill>
                  <a:srgbClr val="AC145A"/>
                </a:solidFill>
                <a:latin typeface="Calibri" panose="020F0502020204030204" pitchFamily="34" charset="0"/>
                <a:cs typeface="Calibri" panose="020F0502020204030204" pitchFamily="34" charset="0"/>
              </a:rPr>
              <a:t>2. Paradoxes and Ambivalences of Educational </a:t>
            </a:r>
            <a:r>
              <a:rPr lang="de-DE" sz="1400" b="1" dirty="0" smtClean="0">
                <a:solidFill>
                  <a:srgbClr val="AC145A"/>
                </a:solidFill>
                <a:latin typeface="Calibri" panose="020F0502020204030204" pitchFamily="34" charset="0"/>
                <a:cs typeface="Calibri" panose="020F0502020204030204" pitchFamily="34" charset="0"/>
              </a:rPr>
              <a:t>Research</a:t>
            </a:r>
            <a:r>
              <a:rPr lang="de-DE" sz="1400" b="1" dirty="0">
                <a:solidFill>
                  <a:srgbClr val="AC145A"/>
                </a:solidFill>
                <a:latin typeface="Calibri" panose="020F0502020204030204" pitchFamily="34" charset="0"/>
                <a:cs typeface="Calibri" panose="020F0502020204030204" pitchFamily="34" charset="0"/>
              </a:rPr>
              <a:t/>
            </a:r>
            <a:br>
              <a:rPr lang="de-DE" sz="1400" b="1" dirty="0">
                <a:solidFill>
                  <a:srgbClr val="AC145A"/>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73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1000"/>
                                        <p:tgtEl>
                                          <p:spTgt spid="2">
                                            <p:txEl>
                                              <p:pRg st="13" end="13"/>
                                            </p:txEl>
                                          </p:spTgt>
                                        </p:tgtEl>
                                      </p:cBhvr>
                                    </p:animEffect>
                                    <p:anim calcmode="lin" valueType="num">
                                      <p:cBhvr>
                                        <p:cTn id="6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Effect transition="in" filter="fade">
                                      <p:cBhvr>
                                        <p:cTn id="68" dur="1000"/>
                                        <p:tgtEl>
                                          <p:spTgt spid="2">
                                            <p:txEl>
                                              <p:pRg st="14" end="14"/>
                                            </p:txEl>
                                          </p:spTgt>
                                        </p:tgtEl>
                                      </p:cBhvr>
                                    </p:animEffect>
                                    <p:anim calcmode="lin" valueType="num">
                                      <p:cBhvr>
                                        <p:cTn id="69"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Effect transition="in" filter="fade">
                                      <p:cBhvr>
                                        <p:cTn id="73" dur="1000"/>
                                        <p:tgtEl>
                                          <p:spTgt spid="2">
                                            <p:txEl>
                                              <p:pRg st="15" end="15"/>
                                            </p:txEl>
                                          </p:spTgt>
                                        </p:tgtEl>
                                      </p:cBhvr>
                                    </p:animEffect>
                                    <p:anim calcmode="lin" valueType="num">
                                      <p:cBhvr>
                                        <p:cTn id="74"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16" end="16"/>
                                            </p:txEl>
                                          </p:spTgt>
                                        </p:tgtEl>
                                        <p:attrNameLst>
                                          <p:attrName>style.visibility</p:attrName>
                                        </p:attrNameLst>
                                      </p:cBhvr>
                                      <p:to>
                                        <p:strVal val="visible"/>
                                      </p:to>
                                    </p:set>
                                    <p:animEffect transition="in" filter="fade">
                                      <p:cBhvr>
                                        <p:cTn id="78" dur="1000"/>
                                        <p:tgtEl>
                                          <p:spTgt spid="2">
                                            <p:txEl>
                                              <p:pRg st="16" end="16"/>
                                            </p:txEl>
                                          </p:spTgt>
                                        </p:tgtEl>
                                      </p:cBhvr>
                                    </p:animEffect>
                                    <p:anim calcmode="lin" valueType="num">
                                      <p:cBhvr>
                                        <p:cTn id="79"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1000"/>
                                        <p:tgtEl>
                                          <p:spTgt spid="2">
                                            <p:txEl>
                                              <p:pRg st="17" end="17"/>
                                            </p:txEl>
                                          </p:spTgt>
                                        </p:tgtEl>
                                      </p:cBhvr>
                                    </p:animEffect>
                                    <p:anim calcmode="lin" valueType="num">
                                      <p:cBhvr>
                                        <p:cTn id="8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6" y="1124744"/>
            <a:ext cx="9108504" cy="5529719"/>
          </a:xfrm>
          <a:prstGeom prst="rect">
            <a:avLst/>
          </a:prstGeom>
        </p:spPr>
        <p:txBody>
          <a:bodyPr wrap="square">
            <a:spAutoFit/>
          </a:bodyPr>
          <a:lstStyle/>
          <a:p>
            <a:pPr>
              <a:lnSpc>
                <a:spcPts val="2600"/>
              </a:lnSpc>
              <a:spcAft>
                <a:spcPts val="0"/>
              </a:spcAft>
            </a:pPr>
            <a:r>
              <a:rPr lang="en-US" sz="2200" spc="-5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If</a:t>
            </a:r>
            <a:r>
              <a:rPr lang="en-US" sz="2200" spc="-5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200" spc="-5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“scholarly </a:t>
            </a:r>
            <a:r>
              <a:rPr lang="en-US" sz="2200" spc="-50" dirty="0">
                <a:solidFill>
                  <a:srgbClr val="000000"/>
                </a:solidFill>
                <a:latin typeface="Calibri" panose="020F0502020204030204" pitchFamily="34" charset="0"/>
                <a:ea typeface="Times New Roman" panose="02020603050405020304" pitchFamily="18" charset="0"/>
                <a:cs typeface="Calibri" panose="020F0502020204030204" pitchFamily="34" charset="0"/>
              </a:rPr>
              <a:t>literature and educational research knowledge more and more get the character of a commodity instead of a public good, we more and more have to critically accept the Janus-headed character of the ‘free’ market. </a:t>
            </a:r>
            <a:endParaRPr lang="de-DE" sz="2200" spc="-50" dirty="0">
              <a:latin typeface="Calibri" panose="020F0502020204030204" pitchFamily="34" charset="0"/>
              <a:ea typeface="Calibri" panose="020F0502020204030204" pitchFamily="34" charset="0"/>
              <a:cs typeface="Calibri" panose="020F0502020204030204" pitchFamily="34" charset="0"/>
            </a:endParaRPr>
          </a:p>
          <a:p>
            <a:pPr>
              <a:lnSpc>
                <a:spcPts val="2600"/>
              </a:lnSpc>
            </a:pPr>
            <a:r>
              <a:rPr lang="en-US" sz="2200" spc="-5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therefore suggest to teach and to coach students and researchers to use clever, hybrid strategies of research production, to disenchant the ‘scientific’ ideals, to learn to walk on the edge between the market according to which you have to sell yourself, and the scholarly and public responsibility according which you draw your professional ethics and identity from</a:t>
            </a:r>
            <a:r>
              <a:rPr lang="en-US" sz="2200" spc="-5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(Karlics &amp; Keiner 2017) </a:t>
            </a:r>
          </a:p>
          <a:p>
            <a:endParaRPr lang="en-US" sz="2400" dirty="0">
              <a:solidFill>
                <a:srgbClr val="000000"/>
              </a:solidFill>
              <a:latin typeface="Calibri" panose="020F0502020204030204" pitchFamily="34" charset="0"/>
              <a:cs typeface="Calibri" panose="020F0502020204030204" pitchFamily="34" charset="0"/>
            </a:endParaRPr>
          </a:p>
          <a:p>
            <a:r>
              <a:rPr lang="en-US" sz="2400" dirty="0" smtClean="0">
                <a:solidFill>
                  <a:srgbClr val="000000"/>
                </a:solidFill>
                <a:latin typeface="Calibri" panose="020F0502020204030204" pitchFamily="34" charset="0"/>
                <a:cs typeface="Calibri" panose="020F0502020204030204" pitchFamily="34" charset="0"/>
              </a:rPr>
              <a:t>We, therefore, additionally should </a:t>
            </a:r>
          </a:p>
          <a:p>
            <a:pPr marL="342900" indent="-342900">
              <a:buFont typeface="Symbol" panose="05050102010706020507" pitchFamily="18" charset="2"/>
              <a:buChar char="-"/>
            </a:pPr>
            <a:r>
              <a:rPr lang="en-US" sz="2400" dirty="0" smtClean="0">
                <a:solidFill>
                  <a:srgbClr val="000000"/>
                </a:solidFill>
                <a:latin typeface="Calibri" panose="020F0502020204030204" pitchFamily="34" charset="0"/>
                <a:cs typeface="Calibri" panose="020F0502020204030204" pitchFamily="34" charset="0"/>
              </a:rPr>
              <a:t>cultivate our analytical and critical distance, </a:t>
            </a:r>
          </a:p>
          <a:p>
            <a:pPr marL="342900" indent="-342900">
              <a:buFont typeface="Symbol" panose="05050102010706020507" pitchFamily="18" charset="2"/>
              <a:buChar char="-"/>
            </a:pPr>
            <a:r>
              <a:rPr lang="en-US" sz="2400" dirty="0" smtClean="0">
                <a:solidFill>
                  <a:srgbClr val="000000"/>
                </a:solidFill>
                <a:latin typeface="Calibri" panose="020F0502020204030204" pitchFamily="34" charset="0"/>
                <a:cs typeface="Calibri" panose="020F0502020204030204" pitchFamily="34" charset="0"/>
              </a:rPr>
              <a:t>reflect levels and meta-levels, </a:t>
            </a:r>
          </a:p>
          <a:p>
            <a:pPr marL="342900" indent="-342900">
              <a:buFont typeface="Symbol" panose="05050102010706020507" pitchFamily="18" charset="2"/>
              <a:buChar char="-"/>
            </a:pPr>
            <a:r>
              <a:rPr lang="en-US" sz="2400" dirty="0">
                <a:solidFill>
                  <a:srgbClr val="000000"/>
                </a:solidFill>
                <a:latin typeface="Calibri" panose="020F0502020204030204" pitchFamily="34" charset="0"/>
                <a:cs typeface="Calibri" panose="020F0502020204030204" pitchFamily="34" charset="0"/>
              </a:rPr>
              <a:t>d</a:t>
            </a:r>
            <a:r>
              <a:rPr lang="en-US" sz="2400" dirty="0" smtClean="0">
                <a:solidFill>
                  <a:srgbClr val="000000"/>
                </a:solidFill>
                <a:latin typeface="Calibri" panose="020F0502020204030204" pitchFamily="34" charset="0"/>
                <a:cs typeface="Calibri" panose="020F0502020204030204" pitchFamily="34" charset="0"/>
              </a:rPr>
              <a:t>efend questions against rash answers,</a:t>
            </a:r>
          </a:p>
          <a:p>
            <a:pPr marL="342900" indent="-342900">
              <a:buFont typeface="Symbol" panose="05050102010706020507" pitchFamily="18" charset="2"/>
              <a:buChar char="-"/>
            </a:pPr>
            <a:r>
              <a:rPr lang="en-US" sz="2400" spc="-50" dirty="0" smtClean="0">
                <a:solidFill>
                  <a:srgbClr val="000000"/>
                </a:solidFill>
                <a:latin typeface="Calibri" panose="020F0502020204030204" pitchFamily="34" charset="0"/>
                <a:cs typeface="Calibri" panose="020F0502020204030204" pitchFamily="34" charset="0"/>
              </a:rPr>
              <a:t>take international and intercultural diversity  as a productive resource, </a:t>
            </a:r>
          </a:p>
          <a:p>
            <a:endParaRPr lang="en-US" sz="800" spc="-50" dirty="0" smtClean="0">
              <a:solidFill>
                <a:srgbClr val="000000"/>
              </a:solidFill>
              <a:latin typeface="Calibri" panose="020F0502020204030204" pitchFamily="34" charset="0"/>
              <a:cs typeface="Calibri" panose="020F0502020204030204" pitchFamily="34" charset="0"/>
            </a:endParaRPr>
          </a:p>
          <a:p>
            <a:pPr algn="ctr"/>
            <a:r>
              <a:rPr lang="en-US" sz="2800" b="1" dirty="0" smtClean="0">
                <a:solidFill>
                  <a:srgbClr val="C00000"/>
                </a:solidFill>
                <a:latin typeface="Calibri" panose="020F0502020204030204" pitchFamily="34" charset="0"/>
                <a:cs typeface="Calibri" panose="020F0502020204030204" pitchFamily="34" charset="0"/>
              </a:rPr>
              <a:t>and never be caught in the trap of </a:t>
            </a:r>
            <a:r>
              <a:rPr lang="en-US" sz="2800" b="1" smtClean="0">
                <a:solidFill>
                  <a:srgbClr val="C00000"/>
                </a:solidFill>
                <a:latin typeface="Calibri" panose="020F0502020204030204" pitchFamily="34" charset="0"/>
                <a:cs typeface="Calibri" panose="020F0502020204030204" pitchFamily="34" charset="0"/>
              </a:rPr>
              <a:t>the “two stupid chicken”</a:t>
            </a:r>
            <a:endParaRPr lang="de-DE" sz="2800" b="1" dirty="0">
              <a:solidFill>
                <a:srgbClr val="C00000"/>
              </a:solidFill>
              <a:latin typeface="Calibri" panose="020F0502020204030204" pitchFamily="34" charset="0"/>
              <a:cs typeface="Calibri" panose="020F0502020204030204" pitchFamily="34" charset="0"/>
            </a:endParaRPr>
          </a:p>
        </p:txBody>
      </p:sp>
      <p:sp>
        <p:nvSpPr>
          <p:cNvPr id="4" name="Rectangle 3"/>
          <p:cNvSpPr/>
          <p:nvPr/>
        </p:nvSpPr>
        <p:spPr>
          <a:xfrm>
            <a:off x="4823520" y="33505"/>
            <a:ext cx="4320480"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dirty="0">
                <a:solidFill>
                  <a:srgbClr val="477AE5"/>
                </a:solidFill>
                <a:latin typeface="Calibri" panose="020F0502020204030204" pitchFamily="34" charset="0"/>
                <a:cs typeface="Calibri" panose="020F0502020204030204" pitchFamily="34" charset="0"/>
              </a:rPr>
              <a:t>2. Paradoxes and Ambivalences of Educational </a:t>
            </a:r>
            <a:r>
              <a:rPr lang="de-DE" sz="1400" dirty="0" smtClean="0">
                <a:solidFill>
                  <a:srgbClr val="477AE5"/>
                </a:solidFill>
                <a:latin typeface="Calibri" panose="020F0502020204030204" pitchFamily="34" charset="0"/>
                <a:cs typeface="Calibri" panose="020F0502020204030204" pitchFamily="34" charset="0"/>
              </a:rPr>
              <a:t>Research</a:t>
            </a:r>
            <a:r>
              <a:rPr lang="de-DE" sz="1400" dirty="0">
                <a:solidFill>
                  <a:srgbClr val="477AE5"/>
                </a:solidFill>
                <a:latin typeface="Calibri" panose="020F0502020204030204" pitchFamily="34" charset="0"/>
                <a:cs typeface="Calibri" panose="020F0502020204030204" pitchFamily="34" charset="0"/>
              </a:rPr>
              <a:t/>
            </a:r>
            <a:br>
              <a:rPr lang="de-DE" sz="1400" dirty="0">
                <a:solidFill>
                  <a:srgbClr val="477AE5"/>
                </a:solidFill>
                <a:latin typeface="Calibri" panose="020F0502020204030204" pitchFamily="34" charset="0"/>
                <a:cs typeface="Calibri" panose="020F0502020204030204" pitchFamily="34" charset="0"/>
              </a:rPr>
            </a:br>
            <a:r>
              <a:rPr lang="de-DE" sz="1400" b="1" dirty="0" smtClean="0">
                <a:solidFill>
                  <a:srgbClr val="AC145A"/>
                </a:solidFill>
                <a:latin typeface="Calibri" panose="020F0502020204030204" pitchFamily="34" charset="0"/>
                <a:cs typeface="Calibri" panose="020F0502020204030204" pitchFamily="34" charset="0"/>
              </a:rPr>
              <a:t>3</a:t>
            </a:r>
            <a:r>
              <a:rPr lang="de-DE" sz="1400" b="1" dirty="0">
                <a:solidFill>
                  <a:srgbClr val="AC145A"/>
                </a:solidFill>
                <a:latin typeface="Calibri" panose="020F0502020204030204" pitchFamily="34" charset="0"/>
                <a:cs typeface="Calibri" panose="020F0502020204030204" pitchFamily="34" charset="0"/>
              </a:rPr>
              <a:t>. In between and beyond – a cartoon</a:t>
            </a:r>
            <a:endParaRPr lang="de-DE" sz="1400" b="1" dirty="0">
              <a:solidFill>
                <a:srgbClr val="AC14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70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924"/>
            <a:ext cx="7488832" cy="6669360"/>
          </a:xfrm>
          <a:prstGeom prst="rect">
            <a:avLst/>
          </a:prstGeom>
        </p:spPr>
      </p:pic>
      <p:sp>
        <p:nvSpPr>
          <p:cNvPr id="2" name="Rechteck 1"/>
          <p:cNvSpPr/>
          <p:nvPr/>
        </p:nvSpPr>
        <p:spPr>
          <a:xfrm>
            <a:off x="-4701" y="6568968"/>
            <a:ext cx="4968552" cy="338554"/>
          </a:xfrm>
          <a:prstGeom prst="rect">
            <a:avLst/>
          </a:prstGeom>
        </p:spPr>
        <p:txBody>
          <a:bodyPr wrap="square">
            <a:spAutoFit/>
          </a:bodyPr>
          <a:lstStyle/>
          <a:p>
            <a:r>
              <a:rPr lang="de-DE" sz="1600" dirty="0">
                <a:solidFill>
                  <a:srgbClr val="002060"/>
                </a:solidFill>
                <a:latin typeface="Calibri" panose="020F0502020204030204" pitchFamily="34" charset="0"/>
              </a:rPr>
              <a:t>http://www.numericana.com/answer/humor.htm</a:t>
            </a:r>
          </a:p>
        </p:txBody>
      </p:sp>
    </p:spTree>
    <p:extLst>
      <p:ext uri="{BB962C8B-B14F-4D97-AF65-F5344CB8AC3E}">
        <p14:creationId xmlns:p14="http://schemas.microsoft.com/office/powerpoint/2010/main" val="374641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139952" y="1522262"/>
            <a:ext cx="4994278" cy="1983964"/>
          </a:xfrm>
          <a:prstGeom prst="rect">
            <a:avLst/>
          </a:prstGeom>
        </p:spPr>
      </p:pic>
      <p:pic>
        <p:nvPicPr>
          <p:cNvPr id="3" name="Grafik 2"/>
          <p:cNvPicPr>
            <a:picLocks noChangeAspect="1"/>
          </p:cNvPicPr>
          <p:nvPr/>
        </p:nvPicPr>
        <p:blipFill>
          <a:blip r:embed="rId3"/>
          <a:stretch>
            <a:fillRect/>
          </a:stretch>
        </p:blipFill>
        <p:spPr>
          <a:xfrm>
            <a:off x="4606979" y="5199630"/>
            <a:ext cx="4552459" cy="1658370"/>
          </a:xfrm>
          <a:prstGeom prst="rect">
            <a:avLst/>
          </a:prstGeom>
        </p:spPr>
      </p:pic>
      <p:pic>
        <p:nvPicPr>
          <p:cNvPr id="4" name="Grafik 3"/>
          <p:cNvPicPr>
            <a:picLocks noChangeAspect="1"/>
          </p:cNvPicPr>
          <p:nvPr/>
        </p:nvPicPr>
        <p:blipFill>
          <a:blip r:embed="rId4"/>
          <a:stretch>
            <a:fillRect/>
          </a:stretch>
        </p:blipFill>
        <p:spPr>
          <a:xfrm>
            <a:off x="0" y="-9747"/>
            <a:ext cx="4419600" cy="1782564"/>
          </a:xfrm>
          <a:prstGeom prst="rect">
            <a:avLst/>
          </a:prstGeom>
        </p:spPr>
      </p:pic>
      <p:pic>
        <p:nvPicPr>
          <p:cNvPr id="5" name="Grafik 4"/>
          <p:cNvPicPr>
            <a:picLocks noChangeAspect="1"/>
          </p:cNvPicPr>
          <p:nvPr/>
        </p:nvPicPr>
        <p:blipFill>
          <a:blip r:embed="rId5"/>
          <a:stretch>
            <a:fillRect/>
          </a:stretch>
        </p:blipFill>
        <p:spPr>
          <a:xfrm>
            <a:off x="-15630" y="1772817"/>
            <a:ext cx="4171213" cy="1703839"/>
          </a:xfrm>
          <a:prstGeom prst="rect">
            <a:avLst/>
          </a:prstGeom>
        </p:spPr>
      </p:pic>
      <p:pic>
        <p:nvPicPr>
          <p:cNvPr id="6" name="Grafik 5"/>
          <p:cNvPicPr>
            <a:picLocks noChangeAspect="1"/>
          </p:cNvPicPr>
          <p:nvPr/>
        </p:nvPicPr>
        <p:blipFill>
          <a:blip r:embed="rId6"/>
          <a:stretch>
            <a:fillRect/>
          </a:stretch>
        </p:blipFill>
        <p:spPr>
          <a:xfrm>
            <a:off x="4419600" y="-9746"/>
            <a:ext cx="4724400" cy="1532006"/>
          </a:xfrm>
          <a:prstGeom prst="rect">
            <a:avLst/>
          </a:prstGeom>
        </p:spPr>
      </p:pic>
      <p:pic>
        <p:nvPicPr>
          <p:cNvPr id="7" name="Grafik 6"/>
          <p:cNvPicPr>
            <a:picLocks noChangeAspect="1"/>
          </p:cNvPicPr>
          <p:nvPr/>
        </p:nvPicPr>
        <p:blipFill>
          <a:blip r:embed="rId7"/>
          <a:stretch>
            <a:fillRect/>
          </a:stretch>
        </p:blipFill>
        <p:spPr>
          <a:xfrm>
            <a:off x="4419600" y="3506226"/>
            <a:ext cx="4724400" cy="1722973"/>
          </a:xfrm>
          <a:prstGeom prst="rect">
            <a:avLst/>
          </a:prstGeom>
        </p:spPr>
      </p:pic>
      <p:pic>
        <p:nvPicPr>
          <p:cNvPr id="8" name="Grafik 7"/>
          <p:cNvPicPr>
            <a:picLocks noChangeAspect="1"/>
          </p:cNvPicPr>
          <p:nvPr/>
        </p:nvPicPr>
        <p:blipFill>
          <a:blip r:embed="rId8"/>
          <a:stretch>
            <a:fillRect/>
          </a:stretch>
        </p:blipFill>
        <p:spPr>
          <a:xfrm>
            <a:off x="45172" y="3459096"/>
            <a:ext cx="4400060" cy="1722973"/>
          </a:xfrm>
          <a:prstGeom prst="rect">
            <a:avLst/>
          </a:prstGeom>
        </p:spPr>
      </p:pic>
      <p:pic>
        <p:nvPicPr>
          <p:cNvPr id="9" name="Grafik 8"/>
          <p:cNvPicPr>
            <a:picLocks noChangeAspect="1"/>
          </p:cNvPicPr>
          <p:nvPr/>
        </p:nvPicPr>
        <p:blipFill>
          <a:blip r:embed="rId9"/>
          <a:stretch>
            <a:fillRect/>
          </a:stretch>
        </p:blipFill>
        <p:spPr>
          <a:xfrm>
            <a:off x="-15630" y="5192504"/>
            <a:ext cx="4745109" cy="1675843"/>
          </a:xfrm>
          <a:prstGeom prst="rect">
            <a:avLst/>
          </a:prstGeom>
        </p:spPr>
      </p:pic>
      <p:sp>
        <p:nvSpPr>
          <p:cNvPr id="10" name="Rectangle 9"/>
          <p:cNvSpPr/>
          <p:nvPr/>
        </p:nvSpPr>
        <p:spPr>
          <a:xfrm>
            <a:off x="-55376" y="5052465"/>
            <a:ext cx="4784856" cy="1815882"/>
          </a:xfrm>
          <a:prstGeom prst="rect">
            <a:avLst/>
          </a:prstGeom>
        </p:spPr>
        <p:txBody>
          <a:bodyPr wrap="square">
            <a:spAutoFit/>
          </a:bodyPr>
          <a:lstStyle/>
          <a:p>
            <a:pPr>
              <a:spcAft>
                <a:spcPts val="0"/>
              </a:spcAft>
            </a:pPr>
            <a:r>
              <a:rPr lang="en-US" sz="2800" b="1" spc="-50" dirty="0">
                <a:solidFill>
                  <a:srgbClr val="002060"/>
                </a:solidFill>
                <a:latin typeface="Calibri" panose="020F0502020204030204" pitchFamily="34" charset="0"/>
                <a:ea typeface="Times New Roman" panose="02020603050405020304" pitchFamily="18" charset="0"/>
                <a:cs typeface="Calibri" panose="020F0502020204030204" pitchFamily="34" charset="0"/>
              </a:rPr>
              <a:t>Thank you for your patience </a:t>
            </a:r>
            <a:r>
              <a:rPr lang="en-US" sz="2800" b="1" spc="-5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and</a:t>
            </a:r>
          </a:p>
          <a:p>
            <a:pPr algn="ctr">
              <a:spcAft>
                <a:spcPts val="0"/>
              </a:spcAft>
            </a:pPr>
            <a:r>
              <a:rPr lang="en-US" sz="2800" b="1" spc="-5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 			     attention!</a:t>
            </a:r>
          </a:p>
          <a:p>
            <a:pPr algn="ctr">
              <a:spcAft>
                <a:spcPts val="0"/>
              </a:spcAft>
            </a:pP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r">
              <a:spcAft>
                <a:spcPts val="0"/>
              </a:spcAft>
            </a:pP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a:t>
            </a:r>
            <a:r>
              <a:rPr lang="en-U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dwin.keiner@unibz.it</a:t>
            </a:r>
            <a:endParaRPr lang="de-DE"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0855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4496" y="1124744"/>
            <a:ext cx="8784976" cy="5262979"/>
          </a:xfrm>
          <a:prstGeom prst="rect">
            <a:avLst/>
          </a:prstGeom>
        </p:spPr>
        <p:txBody>
          <a:bodyPr wrap="square">
            <a:spAutoFit/>
          </a:bodyPr>
          <a:lstStyle/>
          <a:p>
            <a:pPr defTabSz="274638"/>
            <a:r>
              <a:rPr lang="de-DE" sz="2400" b="1" u="sng" dirty="0" smtClean="0">
                <a:solidFill>
                  <a:schemeClr val="tx2"/>
                </a:solidFill>
                <a:latin typeface="Calibri" panose="020F0502020204030204" pitchFamily="34" charset="0"/>
              </a:rPr>
              <a:t>Research </a:t>
            </a:r>
            <a:r>
              <a:rPr lang="de-DE" sz="2400" b="1" u="sng" dirty="0" smtClean="0">
                <a:solidFill>
                  <a:schemeClr val="tx2"/>
                </a:solidFill>
                <a:latin typeface="Calibri" panose="020F0502020204030204" pitchFamily="34" charset="0"/>
              </a:rPr>
              <a:t>Cultures </a:t>
            </a:r>
            <a:r>
              <a:rPr lang="de-DE" sz="2400" u="sng" dirty="0" smtClean="0">
                <a:solidFill>
                  <a:schemeClr val="tx2"/>
                </a:solidFill>
                <a:latin typeface="Calibri" panose="020F0502020204030204" pitchFamily="34" charset="0"/>
              </a:rPr>
              <a:t>(Wagner &amp; Wittrock 1991)</a:t>
            </a:r>
            <a:r>
              <a:rPr lang="de-DE" sz="2400" b="1" u="sng" dirty="0" smtClean="0">
                <a:solidFill>
                  <a:schemeClr val="tx2"/>
                </a:solidFill>
                <a:latin typeface="Calibri" panose="020F0502020204030204" pitchFamily="34" charset="0"/>
              </a:rPr>
              <a:t>:</a:t>
            </a:r>
            <a:endParaRPr lang="de-DE" sz="2400" b="1" u="sng" dirty="0">
              <a:solidFill>
                <a:schemeClr val="tx2"/>
              </a:solidFill>
              <a:latin typeface="Calibri" panose="020F0502020204030204" pitchFamily="34" charset="0"/>
            </a:endParaRPr>
          </a:p>
          <a:p>
            <a:pPr marL="514350" indent="-514350" defTabSz="274638">
              <a:buAutoNum type="arabicPeriod"/>
            </a:pPr>
            <a:r>
              <a:rPr lang="de-DE" sz="2400" dirty="0" smtClean="0">
                <a:solidFill>
                  <a:schemeClr val="tx2"/>
                </a:solidFill>
                <a:latin typeface="Calibri" panose="020F0502020204030204" pitchFamily="34" charset="0"/>
              </a:rPr>
              <a:t>Nation </a:t>
            </a:r>
            <a:r>
              <a:rPr lang="de-DE" sz="2400" dirty="0" err="1" smtClean="0">
                <a:solidFill>
                  <a:schemeClr val="tx2"/>
                </a:solidFill>
                <a:latin typeface="Calibri" panose="020F0502020204030204" pitchFamily="34" charset="0"/>
              </a:rPr>
              <a:t>states</a:t>
            </a:r>
            <a:r>
              <a:rPr lang="de-DE" sz="2400" dirty="0" smtClean="0">
                <a:solidFill>
                  <a:schemeClr val="tx2"/>
                </a:solidFill>
                <a:latin typeface="Calibri" panose="020F0502020204030204" pitchFamily="34" charset="0"/>
              </a:rPr>
              <a:t> </a:t>
            </a:r>
            <a:r>
              <a:rPr lang="de-DE" sz="2400" dirty="0">
                <a:solidFill>
                  <a:schemeClr val="tx2"/>
                </a:solidFill>
                <a:latin typeface="Calibri" panose="020F0502020204030204" pitchFamily="34" charset="0"/>
              </a:rPr>
              <a:t>and </a:t>
            </a:r>
            <a:r>
              <a:rPr lang="de-DE" sz="2400" dirty="0" err="1">
                <a:solidFill>
                  <a:schemeClr val="tx2"/>
                </a:solidFill>
                <a:latin typeface="Calibri" panose="020F0502020204030204" pitchFamily="34" charset="0"/>
              </a:rPr>
              <a:t>the</a:t>
            </a:r>
            <a:r>
              <a:rPr lang="de-DE" sz="2400" dirty="0">
                <a:solidFill>
                  <a:schemeClr val="tx2"/>
                </a:solidFill>
                <a:latin typeface="Calibri" panose="020F0502020204030204" pitchFamily="34" charset="0"/>
              </a:rPr>
              <a:t> modern research </a:t>
            </a:r>
            <a:r>
              <a:rPr lang="de-DE" sz="2400" dirty="0" err="1" smtClean="0">
                <a:solidFill>
                  <a:schemeClr val="tx2"/>
                </a:solidFill>
                <a:latin typeface="Calibri" panose="020F0502020204030204" pitchFamily="34" charset="0"/>
              </a:rPr>
              <a:t>university</a:t>
            </a:r>
            <a:r>
              <a:rPr lang="de-DE" sz="2400" dirty="0" smtClean="0">
                <a:solidFill>
                  <a:schemeClr val="tx2"/>
                </a:solidFill>
                <a:latin typeface="Calibri" panose="020F0502020204030204" pitchFamily="34" charset="0"/>
              </a:rPr>
              <a:t>;</a:t>
            </a:r>
            <a:endParaRPr lang="de-DE" sz="2400" dirty="0">
              <a:solidFill>
                <a:schemeClr val="tx2"/>
              </a:solidFill>
              <a:latin typeface="Calibri" panose="020F0502020204030204" pitchFamily="34" charset="0"/>
            </a:endParaRPr>
          </a:p>
          <a:p>
            <a:pPr marL="514350" indent="-514350" defTabSz="274638">
              <a:buAutoNum type="arabicPeriod"/>
            </a:pPr>
            <a:r>
              <a:rPr lang="de-DE" sz="2400" dirty="0" err="1">
                <a:solidFill>
                  <a:schemeClr val="tx2"/>
                </a:solidFill>
                <a:latin typeface="Calibri" panose="020F0502020204030204" pitchFamily="34" charset="0"/>
              </a:rPr>
              <a:t>Less</a:t>
            </a:r>
            <a:r>
              <a:rPr lang="de-DE" sz="2400" dirty="0">
                <a:solidFill>
                  <a:schemeClr val="tx2"/>
                </a:solidFill>
                <a:latin typeface="Calibri" panose="020F0502020204030204" pitchFamily="34" charset="0"/>
              </a:rPr>
              <a:t> </a:t>
            </a:r>
            <a:r>
              <a:rPr lang="de-DE" sz="2400" dirty="0" smtClean="0">
                <a:solidFill>
                  <a:schemeClr val="tx2"/>
                </a:solidFill>
                <a:latin typeface="Calibri" panose="020F0502020204030204" pitchFamily="34" charset="0"/>
              </a:rPr>
              <a:t>&amp; </a:t>
            </a:r>
            <a:r>
              <a:rPr lang="de-DE" sz="2400" dirty="0" err="1">
                <a:solidFill>
                  <a:schemeClr val="tx2"/>
                </a:solidFill>
                <a:latin typeface="Calibri" panose="020F0502020204030204" pitchFamily="34" charset="0"/>
              </a:rPr>
              <a:t>more</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state</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driven</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societies</a:t>
            </a:r>
            <a:r>
              <a:rPr lang="de-DE" sz="2400" dirty="0">
                <a:solidFill>
                  <a:schemeClr val="tx2"/>
                </a:solidFill>
                <a:latin typeface="Calibri" panose="020F0502020204030204" pitchFamily="34" charset="0"/>
              </a:rPr>
              <a:t> (USA, UK / RF, DE, IT</a:t>
            </a:r>
            <a:r>
              <a:rPr lang="de-DE" sz="2400" dirty="0" smtClean="0">
                <a:solidFill>
                  <a:schemeClr val="tx2"/>
                </a:solidFill>
                <a:latin typeface="Calibri" panose="020F0502020204030204" pitchFamily="34" charset="0"/>
              </a:rPr>
              <a:t>);</a:t>
            </a:r>
          </a:p>
          <a:p>
            <a:pPr marL="514350" indent="-514350" defTabSz="274638">
              <a:buAutoNum type="arabicPeriod"/>
            </a:pPr>
            <a:r>
              <a:rPr lang="de-DE" sz="2400" dirty="0" smtClean="0">
                <a:solidFill>
                  <a:schemeClr val="tx2"/>
                </a:solidFill>
                <a:latin typeface="Calibri" panose="020F0502020204030204" pitchFamily="34" charset="0"/>
              </a:rPr>
              <a:t>Research </a:t>
            </a:r>
            <a:r>
              <a:rPr lang="de-DE" sz="2400" dirty="0" err="1" smtClean="0">
                <a:solidFill>
                  <a:schemeClr val="tx2"/>
                </a:solidFill>
                <a:latin typeface="Calibri" panose="020F0502020204030204" pitchFamily="34" charset="0"/>
              </a:rPr>
              <a:t>cultures</a:t>
            </a:r>
            <a:r>
              <a:rPr lang="de-DE" sz="2400" dirty="0" smtClean="0">
                <a:solidFill>
                  <a:schemeClr val="tx2"/>
                </a:solidFill>
                <a:latin typeface="Calibri" panose="020F0502020204030204" pitchFamily="34" charset="0"/>
              </a:rPr>
              <a:t> and </a:t>
            </a:r>
            <a:r>
              <a:rPr lang="de-DE" sz="2400" dirty="0" err="1" smtClean="0">
                <a:solidFill>
                  <a:schemeClr val="tx2"/>
                </a:solidFill>
                <a:latin typeface="Calibri" panose="020F0502020204030204" pitchFamily="34" charset="0"/>
              </a:rPr>
              <a:t>traditions</a:t>
            </a:r>
            <a:r>
              <a:rPr lang="de-DE" sz="2400" dirty="0" smtClean="0">
                <a:solidFill>
                  <a:schemeClr val="tx2"/>
                </a:solidFill>
                <a:latin typeface="Calibri" panose="020F0502020204030204" pitchFamily="34" charset="0"/>
              </a:rPr>
              <a:t> (</a:t>
            </a:r>
            <a:r>
              <a:rPr lang="de-DE" sz="2400" dirty="0" err="1" smtClean="0">
                <a:solidFill>
                  <a:schemeClr val="tx2"/>
                </a:solidFill>
                <a:latin typeface="Calibri" panose="020F0502020204030204" pitchFamily="34" charset="0"/>
              </a:rPr>
              <a:t>social</a:t>
            </a:r>
            <a:r>
              <a:rPr lang="de-DE" sz="2400" dirty="0" smtClean="0">
                <a:solidFill>
                  <a:schemeClr val="tx2"/>
                </a:solidFill>
                <a:latin typeface="Calibri" panose="020F0502020204030204" pitchFamily="34" charset="0"/>
              </a:rPr>
              <a:t> </a:t>
            </a:r>
            <a:r>
              <a:rPr lang="de-DE" sz="2400" dirty="0" err="1" smtClean="0">
                <a:solidFill>
                  <a:schemeClr val="tx2"/>
                </a:solidFill>
                <a:latin typeface="Calibri" panose="020F0502020204030204" pitchFamily="34" charset="0"/>
              </a:rPr>
              <a:t>sciences</a:t>
            </a:r>
            <a:r>
              <a:rPr lang="de-DE" sz="2400" dirty="0" smtClean="0">
                <a:solidFill>
                  <a:schemeClr val="tx2"/>
                </a:solidFill>
                <a:latin typeface="Calibri" panose="020F0502020204030204" pitchFamily="34" charset="0"/>
              </a:rPr>
              <a:t>)</a:t>
            </a:r>
          </a:p>
          <a:p>
            <a:pPr defTabSz="274638"/>
            <a:r>
              <a:rPr lang="de-DE" sz="2400" dirty="0" smtClean="0">
                <a:solidFill>
                  <a:schemeClr val="tx2"/>
                </a:solidFill>
                <a:latin typeface="Calibri" panose="020F0502020204030204" pitchFamily="34" charset="0"/>
              </a:rPr>
              <a:t>		a</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pragmatically</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specializing</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professions</a:t>
            </a:r>
            <a:r>
              <a:rPr lang="de-DE" sz="2400" dirty="0">
                <a:solidFill>
                  <a:schemeClr val="tx2"/>
                </a:solidFill>
                <a:latin typeface="Calibri" panose="020F0502020204030204" pitchFamily="34" charset="0"/>
              </a:rPr>
              <a:t> (USA, UK)</a:t>
            </a:r>
          </a:p>
          <a:p>
            <a:pPr defTabSz="274638"/>
            <a:r>
              <a:rPr lang="de-DE" sz="2400" dirty="0">
                <a:solidFill>
                  <a:schemeClr val="tx2"/>
                </a:solidFill>
                <a:latin typeface="Calibri" panose="020F0502020204030204" pitchFamily="34" charset="0"/>
              </a:rPr>
              <a:t>		b) </a:t>
            </a:r>
            <a:r>
              <a:rPr lang="de-DE" sz="2400" dirty="0" err="1">
                <a:solidFill>
                  <a:schemeClr val="tx2"/>
                </a:solidFill>
                <a:latin typeface="Calibri" panose="020F0502020204030204" pitchFamily="34" charset="0"/>
              </a:rPr>
              <a:t>comprehensive</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social</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science</a:t>
            </a:r>
            <a:r>
              <a:rPr lang="de-DE" sz="2400" dirty="0">
                <a:solidFill>
                  <a:schemeClr val="tx2"/>
                </a:solidFill>
                <a:latin typeface="Calibri" panose="020F0502020204030204" pitchFamily="34" charset="0"/>
              </a:rPr>
              <a:t> (RF)</a:t>
            </a:r>
          </a:p>
          <a:p>
            <a:pPr defTabSz="274638"/>
            <a:r>
              <a:rPr lang="de-DE" sz="2400" dirty="0">
                <a:solidFill>
                  <a:schemeClr val="tx2"/>
                </a:solidFill>
                <a:latin typeface="Calibri" panose="020F0502020204030204" pitchFamily="34" charset="0"/>
              </a:rPr>
              <a:t>		c) </a:t>
            </a:r>
            <a:r>
              <a:rPr lang="de-DE" sz="2400" dirty="0" err="1">
                <a:solidFill>
                  <a:schemeClr val="tx2"/>
                </a:solidFill>
                <a:latin typeface="Calibri" panose="020F0502020204030204" pitchFamily="34" charset="0"/>
              </a:rPr>
              <a:t>formalized</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disciplinary</a:t>
            </a:r>
            <a:r>
              <a:rPr lang="de-DE" sz="2400" dirty="0">
                <a:solidFill>
                  <a:schemeClr val="tx2"/>
                </a:solidFill>
                <a:latin typeface="Calibri" panose="020F0502020204030204" pitchFamily="34" charset="0"/>
              </a:rPr>
              <a:t> </a:t>
            </a:r>
            <a:r>
              <a:rPr lang="de-DE" sz="2400" dirty="0" err="1">
                <a:solidFill>
                  <a:schemeClr val="tx2"/>
                </a:solidFill>
                <a:latin typeface="Calibri" panose="020F0502020204030204" pitchFamily="34" charset="0"/>
              </a:rPr>
              <a:t>discourses</a:t>
            </a:r>
            <a:r>
              <a:rPr lang="de-DE" sz="2400" dirty="0">
                <a:solidFill>
                  <a:schemeClr val="tx2"/>
                </a:solidFill>
                <a:latin typeface="Calibri" panose="020F0502020204030204" pitchFamily="34" charset="0"/>
              </a:rPr>
              <a:t> (DE)</a:t>
            </a:r>
            <a:endParaRPr lang="de-DE" sz="2400" dirty="0" smtClean="0">
              <a:solidFill>
                <a:schemeClr val="tx2"/>
              </a:solidFill>
              <a:latin typeface="Calibri" panose="020F0502020204030204" pitchFamily="34" charset="0"/>
            </a:endParaRPr>
          </a:p>
          <a:p>
            <a:pPr defTabSz="274638"/>
            <a:endParaRPr lang="de-DE" sz="2400" dirty="0" smtClean="0">
              <a:solidFill>
                <a:schemeClr val="tx2"/>
              </a:solidFill>
              <a:latin typeface="Calibri" panose="020F0502020204030204" pitchFamily="34" charset="0"/>
            </a:endParaRPr>
          </a:p>
          <a:p>
            <a:pPr defTabSz="274638"/>
            <a:endParaRPr lang="de-DE" sz="2400" dirty="0">
              <a:solidFill>
                <a:schemeClr val="tx2"/>
              </a:solidFill>
              <a:latin typeface="Calibri" panose="020F0502020204030204" pitchFamily="34" charset="0"/>
            </a:endParaRPr>
          </a:p>
          <a:p>
            <a:pPr defTabSz="274638"/>
            <a:r>
              <a:rPr lang="de-DE" sz="2400" dirty="0" smtClean="0">
                <a:solidFill>
                  <a:schemeClr val="tx2"/>
                </a:solidFill>
                <a:latin typeface="Calibri" panose="020F0502020204030204" pitchFamily="34" charset="0"/>
              </a:rPr>
              <a:t>Saxonic</a:t>
            </a:r>
            <a:r>
              <a:rPr lang="de-DE" sz="2400" dirty="0">
                <a:solidFill>
                  <a:schemeClr val="tx2"/>
                </a:solidFill>
                <a:latin typeface="Calibri" panose="020F0502020204030204" pitchFamily="34" charset="0"/>
              </a:rPr>
              <a:t>: 	</a:t>
            </a:r>
            <a:r>
              <a:rPr lang="de-DE" sz="2400" dirty="0" smtClean="0">
                <a:solidFill>
                  <a:schemeClr val="tx2"/>
                </a:solidFill>
                <a:latin typeface="Calibri" panose="020F0502020204030204" pitchFamily="34" charset="0"/>
              </a:rPr>
              <a:t>	</a:t>
            </a:r>
            <a:r>
              <a:rPr lang="de-DE" sz="2400" dirty="0" smtClean="0">
                <a:solidFill>
                  <a:schemeClr val="tx2"/>
                </a:solidFill>
                <a:latin typeface="Calibri" panose="020F0502020204030204" pitchFamily="34" charset="0"/>
              </a:rPr>
              <a:t>How </a:t>
            </a:r>
            <a:r>
              <a:rPr lang="de-DE" sz="2400" dirty="0">
                <a:solidFill>
                  <a:schemeClr val="tx2"/>
                </a:solidFill>
                <a:latin typeface="Calibri" panose="020F0502020204030204" pitchFamily="34" charset="0"/>
              </a:rPr>
              <a:t>do you operationalise it? (US)</a:t>
            </a:r>
            <a:br>
              <a:rPr lang="de-DE" sz="2400" dirty="0">
                <a:solidFill>
                  <a:schemeClr val="tx2"/>
                </a:solidFill>
                <a:latin typeface="Calibri" panose="020F0502020204030204" pitchFamily="34" charset="0"/>
              </a:rPr>
            </a:br>
            <a:r>
              <a:rPr lang="de-DE" sz="2400" dirty="0">
                <a:solidFill>
                  <a:schemeClr val="tx2"/>
                </a:solidFill>
                <a:latin typeface="Calibri" panose="020F0502020204030204" pitchFamily="34" charset="0"/>
              </a:rPr>
              <a:t>					</a:t>
            </a:r>
            <a:r>
              <a:rPr lang="de-DE" sz="2400" dirty="0" smtClean="0">
                <a:solidFill>
                  <a:schemeClr val="tx2"/>
                </a:solidFill>
                <a:latin typeface="Calibri" panose="020F0502020204030204" pitchFamily="34" charset="0"/>
              </a:rPr>
              <a:t>How </a:t>
            </a:r>
            <a:r>
              <a:rPr lang="de-DE" sz="2400" dirty="0">
                <a:solidFill>
                  <a:schemeClr val="tx2"/>
                </a:solidFill>
                <a:latin typeface="Calibri" panose="020F0502020204030204" pitchFamily="34" charset="0"/>
              </a:rPr>
              <a:t>do you document it? (UK)</a:t>
            </a:r>
            <a:br>
              <a:rPr lang="de-DE" sz="2400" dirty="0">
                <a:solidFill>
                  <a:schemeClr val="tx2"/>
                </a:solidFill>
                <a:latin typeface="Calibri" panose="020F0502020204030204" pitchFamily="34" charset="0"/>
              </a:rPr>
            </a:br>
            <a:r>
              <a:rPr lang="de-DE" sz="2400" dirty="0">
                <a:solidFill>
                  <a:schemeClr val="tx2"/>
                </a:solidFill>
                <a:latin typeface="Calibri" panose="020F0502020204030204" pitchFamily="34" charset="0"/>
              </a:rPr>
              <a:t>Teutonic:	</a:t>
            </a:r>
            <a:r>
              <a:rPr lang="de-DE" sz="2400" spc="-100" dirty="0" smtClean="0">
                <a:solidFill>
                  <a:schemeClr val="tx2"/>
                </a:solidFill>
                <a:latin typeface="Calibri" panose="020F0502020204030204" pitchFamily="34" charset="0"/>
              </a:rPr>
              <a:t>How </a:t>
            </a:r>
            <a:r>
              <a:rPr lang="de-DE" sz="2400" spc="-100" dirty="0">
                <a:solidFill>
                  <a:schemeClr val="tx2"/>
                </a:solidFill>
                <a:latin typeface="Calibri" panose="020F0502020204030204" pitchFamily="34" charset="0"/>
              </a:rPr>
              <a:t>can you trace this </a:t>
            </a:r>
            <a:r>
              <a:rPr lang="de-DE" sz="2400" spc="-100" dirty="0" smtClean="0">
                <a:solidFill>
                  <a:schemeClr val="tx2"/>
                </a:solidFill>
                <a:latin typeface="Calibri" panose="020F0502020204030204" pitchFamily="34" charset="0"/>
              </a:rPr>
              <a:t>back to </a:t>
            </a:r>
            <a:r>
              <a:rPr lang="de-DE" sz="2400" spc="-100" dirty="0">
                <a:solidFill>
                  <a:schemeClr val="tx2"/>
                </a:solidFill>
                <a:latin typeface="Calibri" panose="020F0502020204030204" pitchFamily="34" charset="0"/>
              </a:rPr>
              <a:t>/ deduce it </a:t>
            </a:r>
            <a:r>
              <a:rPr lang="de-DE" sz="2400" spc="-100" dirty="0" smtClean="0">
                <a:solidFill>
                  <a:schemeClr val="tx2"/>
                </a:solidFill>
                <a:latin typeface="Calibri" panose="020F0502020204030204" pitchFamily="34" charset="0"/>
              </a:rPr>
              <a:t>from </a:t>
            </a:r>
            <a:r>
              <a:rPr lang="de-DE" sz="2400" spc="-100" dirty="0">
                <a:solidFill>
                  <a:schemeClr val="tx2"/>
                </a:solidFill>
                <a:latin typeface="Calibri" panose="020F0502020204030204" pitchFamily="34" charset="0"/>
              </a:rPr>
              <a:t>basic principles?</a:t>
            </a:r>
            <a:r>
              <a:rPr lang="de-DE" sz="2400" dirty="0">
                <a:solidFill>
                  <a:schemeClr val="tx2"/>
                </a:solidFill>
                <a:latin typeface="Calibri" panose="020F0502020204030204" pitchFamily="34" charset="0"/>
              </a:rPr>
              <a:t/>
            </a:r>
            <a:br>
              <a:rPr lang="de-DE" sz="2400" dirty="0">
                <a:solidFill>
                  <a:schemeClr val="tx2"/>
                </a:solidFill>
                <a:latin typeface="Calibri" panose="020F0502020204030204" pitchFamily="34" charset="0"/>
              </a:rPr>
            </a:br>
            <a:r>
              <a:rPr lang="de-DE" sz="2400" dirty="0">
                <a:solidFill>
                  <a:schemeClr val="tx2"/>
                </a:solidFill>
                <a:latin typeface="Calibri" panose="020F0502020204030204" pitchFamily="34" charset="0"/>
              </a:rPr>
              <a:t>Gallic: 		</a:t>
            </a:r>
            <a:r>
              <a:rPr lang="de-DE" sz="2400" dirty="0" smtClean="0">
                <a:solidFill>
                  <a:schemeClr val="tx2"/>
                </a:solidFill>
                <a:latin typeface="Calibri" panose="020F0502020204030204" pitchFamily="34" charset="0"/>
              </a:rPr>
              <a:t>Is </a:t>
            </a:r>
            <a:r>
              <a:rPr lang="de-DE" sz="2400" dirty="0">
                <a:solidFill>
                  <a:schemeClr val="tx2"/>
                </a:solidFill>
                <a:latin typeface="Calibri" panose="020F0502020204030204" pitchFamily="34" charset="0"/>
              </a:rPr>
              <a:t>it possible to say this in good French</a:t>
            </a:r>
            <a:r>
              <a:rPr lang="de-DE" sz="2400" dirty="0" smtClean="0">
                <a:solidFill>
                  <a:schemeClr val="tx2"/>
                </a:solidFill>
                <a:latin typeface="Calibri" panose="020F0502020204030204" pitchFamily="34" charset="0"/>
              </a:rPr>
              <a:t>? [</a:t>
            </a:r>
            <a:r>
              <a:rPr lang="de-DE" sz="2400" dirty="0" err="1" smtClean="0">
                <a:solidFill>
                  <a:schemeClr val="tx2"/>
                </a:solidFill>
                <a:latin typeface="Calibri" panose="020F0502020204030204" pitchFamily="34" charset="0"/>
              </a:rPr>
              <a:t>Italian</a:t>
            </a:r>
            <a:r>
              <a:rPr lang="de-DE" sz="2400" dirty="0" smtClean="0">
                <a:solidFill>
                  <a:schemeClr val="tx2"/>
                </a:solidFill>
                <a:latin typeface="Calibri" panose="020F0502020204030204" pitchFamily="34" charset="0"/>
              </a:rPr>
              <a:t>?]</a:t>
            </a:r>
            <a:endParaRPr lang="de-DE" sz="2400" dirty="0">
              <a:solidFill>
                <a:schemeClr val="tx2"/>
              </a:solidFill>
              <a:latin typeface="Calibri" panose="020F0502020204030204" pitchFamily="34" charset="0"/>
            </a:endParaRPr>
          </a:p>
          <a:p>
            <a:pPr defTabSz="274638"/>
            <a:r>
              <a:rPr lang="de-DE" sz="2400" dirty="0">
                <a:solidFill>
                  <a:schemeClr val="tx2"/>
                </a:solidFill>
                <a:latin typeface="Calibri" panose="020F0502020204030204" pitchFamily="34" charset="0"/>
              </a:rPr>
              <a:t>Nipponic: 	</a:t>
            </a:r>
            <a:r>
              <a:rPr lang="de-DE" sz="2400" dirty="0" smtClean="0">
                <a:solidFill>
                  <a:schemeClr val="tx2"/>
                </a:solidFill>
                <a:latin typeface="Calibri" panose="020F0502020204030204" pitchFamily="34" charset="0"/>
              </a:rPr>
              <a:t>Who </a:t>
            </a:r>
            <a:r>
              <a:rPr lang="de-DE" sz="2400" dirty="0">
                <a:solidFill>
                  <a:schemeClr val="tx2"/>
                </a:solidFill>
                <a:latin typeface="Calibri" panose="020F0502020204030204" pitchFamily="34" charset="0"/>
              </a:rPr>
              <a:t>is your master</a:t>
            </a:r>
            <a:r>
              <a:rPr lang="de-DE" sz="2400" dirty="0" smtClean="0">
                <a:solidFill>
                  <a:schemeClr val="tx2"/>
                </a:solidFill>
                <a:latin typeface="Calibri" panose="020F0502020204030204" pitchFamily="34" charset="0"/>
              </a:rPr>
              <a:t>? (Galtung 1981</a:t>
            </a:r>
            <a:r>
              <a:rPr lang="de-DE" sz="2400" dirty="0">
                <a:solidFill>
                  <a:schemeClr val="tx2"/>
                </a:solidFill>
                <a:latin typeface="Calibri" panose="020F0502020204030204" pitchFamily="34" charset="0"/>
              </a:rPr>
              <a:t>)</a:t>
            </a:r>
          </a:p>
        </p:txBody>
      </p:sp>
      <p:sp>
        <p:nvSpPr>
          <p:cNvPr id="3" name="Rectangle 2"/>
          <p:cNvSpPr/>
          <p:nvPr/>
        </p:nvSpPr>
        <p:spPr>
          <a:xfrm>
            <a:off x="4283968" y="0"/>
            <a:ext cx="4860032" cy="769441"/>
          </a:xfrm>
          <a:prstGeom prst="rect">
            <a:avLst/>
          </a:prstGeom>
        </p:spPr>
        <p:txBody>
          <a:bodyPr wrap="square">
            <a:spAutoFit/>
          </a:bodyPr>
          <a:lstStyle/>
          <a:p>
            <a:r>
              <a:rPr lang="de-DE" sz="1600" b="1" dirty="0">
                <a:solidFill>
                  <a:srgbClr val="AC145A"/>
                </a:solidFill>
                <a:latin typeface="Calibri" panose="020F0502020204030204" pitchFamily="34" charset="0"/>
                <a:cs typeface="Calibri" panose="020F0502020204030204" pitchFamily="34" charset="0"/>
              </a:rPr>
              <a:t>1. Research Cultures, Theoretical Background, Concepts</a:t>
            </a:r>
          </a:p>
          <a:p>
            <a:r>
              <a:rPr lang="de-DE" sz="1400" dirty="0">
                <a:solidFill>
                  <a:srgbClr val="477BE4"/>
                </a:solidFill>
                <a:latin typeface="Calibri" panose="020F0502020204030204" pitchFamily="34" charset="0"/>
                <a:cs typeface="Calibri" panose="020F0502020204030204" pitchFamily="34" charset="0"/>
              </a:rPr>
              <a:t>2. Paradoxes and Ambivalences of Educational Research</a:t>
            </a:r>
            <a:br>
              <a:rPr lang="de-DE" sz="1400" dirty="0">
                <a:solidFill>
                  <a:srgbClr val="477BE4"/>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588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628800"/>
            <a:ext cx="8964488" cy="5016758"/>
          </a:xfrm>
          <a:prstGeom prst="rect">
            <a:avLst/>
          </a:prstGeom>
        </p:spPr>
        <p:txBody>
          <a:bodyPr wrap="square">
            <a:spAutoFit/>
          </a:bodyPr>
          <a:lstStyle/>
          <a:p>
            <a:pPr defTabSz="274638"/>
            <a:r>
              <a:rPr lang="de-DE" sz="2400" b="1" u="sng" dirty="0" smtClean="0">
                <a:solidFill>
                  <a:schemeClr val="tx2"/>
                </a:solidFill>
                <a:latin typeface="Calibri" panose="020F0502020204030204" pitchFamily="34" charset="0"/>
                <a:ea typeface="Tahoma" panose="020B0604030504040204" pitchFamily="34" charset="0"/>
                <a:cs typeface="Tahoma" panose="020B0604030504040204" pitchFamily="34" charset="0"/>
              </a:rPr>
              <a:t>What counts as Educational Research?</a:t>
            </a:r>
            <a:br>
              <a:rPr lang="de-DE" sz="2400" b="1" u="sng" dirty="0" smtClean="0">
                <a:solidFill>
                  <a:schemeClr val="tx2"/>
                </a:solidFill>
                <a:latin typeface="Calibri" panose="020F0502020204030204" pitchFamily="34" charset="0"/>
                <a:ea typeface="Tahoma" panose="020B0604030504040204" pitchFamily="34" charset="0"/>
                <a:cs typeface="Tahoma" panose="020B0604030504040204" pitchFamily="34" charset="0"/>
              </a:rPr>
            </a:br>
            <a:r>
              <a:rPr lang="de-DE" sz="2400" b="1" u="sng" dirty="0" smtClean="0">
                <a:solidFill>
                  <a:schemeClr val="tx2"/>
                </a:solidFill>
                <a:latin typeface="Calibri" panose="020F0502020204030204" pitchFamily="34" charset="0"/>
                <a:ea typeface="Tahoma" panose="020B0604030504040204" pitchFamily="34" charset="0"/>
                <a:cs typeface="Tahoma" panose="020B0604030504040204" pitchFamily="34" charset="0"/>
              </a:rPr>
              <a:t>Language</a:t>
            </a:r>
            <a:r>
              <a:rPr lang="de-DE" sz="2400" b="1" u="sng" dirty="0" smtClean="0">
                <a:solidFill>
                  <a:schemeClr val="tx2"/>
                </a:solidFill>
                <a:latin typeface="Calibri" panose="020F0502020204030204" pitchFamily="34" charset="0"/>
                <a:ea typeface="Tahoma" panose="020B0604030504040204" pitchFamily="34" charset="0"/>
                <a:cs typeface="Tahoma" panose="020B0604030504040204" pitchFamily="34" charset="0"/>
              </a:rPr>
              <a:t>: Concepts and </a:t>
            </a:r>
            <a:r>
              <a:rPr lang="de-DE" sz="2400" b="1" u="sng" dirty="0" smtClean="0">
                <a:solidFill>
                  <a:schemeClr val="tx2"/>
                </a:solidFill>
                <a:latin typeface="Calibri" panose="020F0502020204030204" pitchFamily="34" charset="0"/>
                <a:ea typeface="Tahoma" panose="020B0604030504040204" pitchFamily="34" charset="0"/>
                <a:cs typeface="Tahoma" panose="020B0604030504040204" pitchFamily="34" charset="0"/>
              </a:rPr>
              <a:t>Distinctions</a:t>
            </a:r>
            <a:endParaRPr lang="de-DE" sz="2400" b="1" u="sng" dirty="0" smtClean="0">
              <a:solidFill>
                <a:schemeClr val="tx2"/>
              </a:solidFill>
              <a:latin typeface="Calibri" panose="020F0502020204030204" pitchFamily="34" charset="0"/>
              <a:ea typeface="Tahoma" panose="020B0604030504040204" pitchFamily="34" charset="0"/>
              <a:cs typeface="Tahoma" panose="020B0604030504040204" pitchFamily="34" charset="0"/>
            </a:endParaRPr>
          </a:p>
          <a:p>
            <a:pPr defTabSz="274638"/>
            <a:endParaRPr lang="de-DE" sz="800" b="1" dirty="0">
              <a:solidFill>
                <a:schemeClr val="tx2"/>
              </a:solidFill>
              <a:latin typeface="Calibri" panose="020F0502020204030204" pitchFamily="34" charset="0"/>
              <a:ea typeface="Tahoma" panose="020B0604030504040204" pitchFamily="34" charset="0"/>
              <a:cs typeface="Tahoma" panose="020B0604030504040204" pitchFamily="34" charset="0"/>
            </a:endParaRPr>
          </a:p>
          <a:p>
            <a:pPr marL="457200" indent="-457200" defTabSz="274638">
              <a:buFont typeface="Arial" panose="020B0604020202020204" pitchFamily="34" charset="0"/>
              <a:buChar char="•"/>
            </a:pP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Education </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Instruction</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Bildung (</a:t>
            </a:r>
            <a:r>
              <a:rPr lang="de-DE" sz="2400" b="1"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obrazovanie</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oswiata</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a:t>
            </a:r>
            <a:endPar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endParaRPr>
          </a:p>
          <a:p>
            <a:pPr marL="457200" indent="-457200" defTabSz="274638">
              <a:buFont typeface="Arial" panose="020B0604020202020204" pitchFamily="34" charset="0"/>
              <a:buChar char="•"/>
            </a:pPr>
            <a:r>
              <a:rPr lang="de-DE" sz="2400" b="1" spc="-100"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Pedagogik</a:t>
            </a:r>
            <a:r>
              <a:rPr lang="de-DE" sz="2400" b="1" spc="-100" dirty="0" smtClean="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spc="-100"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spc="-100" dirty="0" err="1">
                <a:solidFill>
                  <a:schemeClr val="tx2"/>
                </a:solidFill>
                <a:latin typeface="Calibri" panose="020F0502020204030204" pitchFamily="34" charset="0"/>
                <a:ea typeface="Tahoma" panose="020B0604030504040204" pitchFamily="34" charset="0"/>
                <a:cs typeface="Tahoma" panose="020B0604030504040204" pitchFamily="34" charset="0"/>
              </a:rPr>
              <a:t>Onderwijskunde</a:t>
            </a:r>
            <a:r>
              <a:rPr lang="de-DE" sz="2400" b="1" spc="-100" dirty="0">
                <a:solidFill>
                  <a:schemeClr val="tx2"/>
                </a:solidFill>
                <a:latin typeface="Calibri" panose="020F0502020204030204" pitchFamily="34" charset="0"/>
                <a:ea typeface="Tahoma" panose="020B0604030504040204" pitchFamily="34" charset="0"/>
                <a:cs typeface="Tahoma" panose="020B0604030504040204" pitchFamily="34" charset="0"/>
              </a:rPr>
              <a:t> – </a:t>
            </a:r>
            <a:r>
              <a:rPr lang="de-DE" sz="2400" b="1" spc="-100"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Pedagogische</a:t>
            </a:r>
            <a:r>
              <a:rPr lang="de-DE" sz="2400" b="1" spc="-100"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spc="-100"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Wetenschapen</a:t>
            </a:r>
            <a:r>
              <a:rPr lang="de-DE" sz="2400" b="1" spc="-100" dirty="0">
                <a:solidFill>
                  <a:schemeClr val="tx2"/>
                </a:solidFill>
                <a:latin typeface="Calibri" panose="020F0502020204030204" pitchFamily="34" charset="0"/>
                <a:ea typeface="Tahoma" panose="020B0604030504040204" pitchFamily="34" charset="0"/>
                <a:cs typeface="Tahoma" panose="020B0604030504040204" pitchFamily="34" charset="0"/>
              </a:rPr>
              <a:t>, </a:t>
            </a:r>
          </a:p>
          <a:p>
            <a:pPr marL="457200" indent="-457200" defTabSz="274638">
              <a:buFont typeface="Arial" panose="020B0604020202020204" pitchFamily="34" charset="0"/>
              <a:buChar char="•"/>
            </a:pP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S</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cienze </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della formazione, science de l’éducation, </a:t>
            </a:r>
          </a:p>
          <a:p>
            <a:pPr marL="457200" indent="-457200" defTabSz="274638">
              <a:buFont typeface="Arial" panose="020B0604020202020204" pitchFamily="34" charset="0"/>
              <a:buChar char="•"/>
            </a:pP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S</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cience </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of education, educational studies,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
            </a:r>
            <a:b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b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educational </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research, education research</a:t>
            </a:r>
          </a:p>
          <a:p>
            <a:pPr marL="457200" indent="-457200" defTabSz="274638">
              <a:buFont typeface="Arial" panose="020B0604020202020204" pitchFamily="34" charset="0"/>
              <a:buChar char="•"/>
            </a:pP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Didaktik</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err="1">
                <a:solidFill>
                  <a:schemeClr val="tx2"/>
                </a:solidFill>
                <a:latin typeface="Calibri" panose="020F0502020204030204" pitchFamily="34" charset="0"/>
                <a:ea typeface="Tahoma" panose="020B0604030504040204" pitchFamily="34" charset="0"/>
                <a:cs typeface="Tahoma" panose="020B0604030504040204" pitchFamily="34" charset="0"/>
              </a:rPr>
              <a:t>didactics</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err="1" smtClean="0">
                <a:solidFill>
                  <a:schemeClr val="tx2"/>
                </a:solidFill>
                <a:latin typeface="Calibri" panose="020F0502020204030204" pitchFamily="34" charset="0"/>
                <a:ea typeface="Tahoma" panose="020B0604030504040204" pitchFamily="34" charset="0"/>
                <a:cs typeface="Tahoma" panose="020B0604030504040204" pitchFamily="34" charset="0"/>
              </a:rPr>
              <a:t>didattica</a:t>
            </a:r>
            <a:endPar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endParaRPr>
          </a:p>
          <a:p>
            <a:pPr marL="457200" indent="-457200" defTabSz="274638">
              <a:buFont typeface="Arial" panose="020B0604020202020204" pitchFamily="34" charset="0"/>
              <a:buChar char="•"/>
            </a:pP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Education as an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academic/intellectual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discipline </a:t>
            </a:r>
            <a:r>
              <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rPr>
              <a:t>–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Education in the context of teacher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education/training </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(composit area of studies</a:t>
            </a:r>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rPr>
              <a:t>)</a:t>
            </a:r>
          </a:p>
          <a:p>
            <a:pPr marL="457200" indent="-457200" defTabSz="274638">
              <a:buFont typeface="Arial" panose="020B0604020202020204" pitchFamily="34" charset="0"/>
              <a:buChar char="•"/>
            </a:pPr>
            <a:endParaRPr lang="de-DE" sz="2400" b="1" dirty="0">
              <a:solidFill>
                <a:schemeClr val="tx2"/>
              </a:solidFill>
              <a:latin typeface="Calibri" panose="020F0502020204030204" pitchFamily="34" charset="0"/>
              <a:ea typeface="Tahoma" panose="020B0604030504040204" pitchFamily="34" charset="0"/>
              <a:cs typeface="Tahoma" panose="020B0604030504040204" pitchFamily="34" charset="0"/>
            </a:endParaRPr>
          </a:p>
          <a:p>
            <a:pPr marL="457200" indent="-457200" defTabSz="274638">
              <a:buFont typeface="Arial" panose="020B0604020202020204" pitchFamily="34" charset="0"/>
              <a:buChar char="•"/>
            </a:pPr>
            <a:r>
              <a:rPr lang="de-DE" sz="2400" dirty="0">
                <a:solidFill>
                  <a:schemeClr val="tx2"/>
                </a:solidFill>
                <a:latin typeface="Calibri" panose="020F0502020204030204" pitchFamily="34" charset="0"/>
              </a:rPr>
              <a:t>I.E.: „International“ does not </a:t>
            </a:r>
            <a:r>
              <a:rPr lang="de-DE" sz="2400" dirty="0" smtClean="0">
                <a:solidFill>
                  <a:schemeClr val="tx2"/>
                </a:solidFill>
                <a:latin typeface="Calibri" panose="020F0502020204030204" pitchFamily="34" charset="0"/>
              </a:rPr>
              <a:t>only mean </a:t>
            </a:r>
            <a:r>
              <a:rPr lang="de-DE" sz="2400" dirty="0">
                <a:solidFill>
                  <a:schemeClr val="tx2"/>
                </a:solidFill>
                <a:latin typeface="Calibri" panose="020F0502020204030204" pitchFamily="34" charset="0"/>
              </a:rPr>
              <a:t>„Englishspeaking</a:t>
            </a:r>
            <a:r>
              <a:rPr lang="de-DE" sz="2400" dirty="0" smtClean="0">
                <a:solidFill>
                  <a:schemeClr val="tx2"/>
                </a:solidFill>
                <a:latin typeface="Calibri" panose="020F0502020204030204" pitchFamily="34" charset="0"/>
              </a:rPr>
              <a:t>“</a:t>
            </a:r>
            <a:endPar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endParaRPr>
          </a:p>
        </p:txBody>
      </p:sp>
      <p:sp>
        <p:nvSpPr>
          <p:cNvPr id="3" name="Rectangle 2"/>
          <p:cNvSpPr/>
          <p:nvPr/>
        </p:nvSpPr>
        <p:spPr>
          <a:xfrm>
            <a:off x="4283968" y="0"/>
            <a:ext cx="4860032" cy="769441"/>
          </a:xfrm>
          <a:prstGeom prst="rect">
            <a:avLst/>
          </a:prstGeom>
        </p:spPr>
        <p:txBody>
          <a:bodyPr wrap="square">
            <a:spAutoFit/>
          </a:bodyPr>
          <a:lstStyle/>
          <a:p>
            <a:r>
              <a:rPr lang="de-DE" sz="1600" b="1" dirty="0">
                <a:solidFill>
                  <a:srgbClr val="AC145A"/>
                </a:solidFill>
                <a:latin typeface="Calibri" panose="020F0502020204030204" pitchFamily="34" charset="0"/>
                <a:cs typeface="Calibri" panose="020F0502020204030204" pitchFamily="34" charset="0"/>
              </a:rPr>
              <a:t>1. Research Cultures, Theoretical Background, Concepts</a:t>
            </a:r>
          </a:p>
          <a:p>
            <a:r>
              <a:rPr lang="de-DE" sz="1400" dirty="0">
                <a:solidFill>
                  <a:srgbClr val="477BE4"/>
                </a:solidFill>
                <a:latin typeface="Calibri" panose="020F0502020204030204" pitchFamily="34" charset="0"/>
                <a:cs typeface="Calibri" panose="020F0502020204030204" pitchFamily="34" charset="0"/>
              </a:rPr>
              <a:t>2. Paradoxes and Ambivalences of Educational Research</a:t>
            </a:r>
            <a:br>
              <a:rPr lang="de-DE" sz="1400" dirty="0">
                <a:solidFill>
                  <a:srgbClr val="477BE4"/>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733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361263" y="1484784"/>
            <a:ext cx="8784976" cy="4680520"/>
          </a:xfrm>
          <a:prstGeom prst="rect">
            <a:avLst/>
          </a:prstGeom>
        </p:spPr>
        <p:txBody>
          <a:bodyPr/>
          <a:lstStyle>
            <a:lvl1pPr marL="0" indent="0" algn="l" rtl="0" eaLnBrk="1" fontAlgn="base" hangingPunct="1">
              <a:spcBef>
                <a:spcPct val="20000"/>
              </a:spcBef>
              <a:spcAft>
                <a:spcPct val="0"/>
              </a:spcAft>
              <a:buNone/>
              <a:defRPr sz="2500" b="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r>
              <a:rPr lang="en-US" sz="2400" b="1" u="sng" dirty="0" smtClean="0">
                <a:solidFill>
                  <a:schemeClr val="tx2"/>
                </a:solidFill>
                <a:latin typeface="Calibri" panose="020F0502020204030204" pitchFamily="34" charset="0"/>
                <a:cs typeface="Calibri" panose="020F0502020204030204" pitchFamily="34" charset="0"/>
              </a:rPr>
              <a:t>Theoretical background: systems theory:</a:t>
            </a:r>
          </a:p>
          <a:p>
            <a:pPr marL="457200" indent="-457200">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Academic </a:t>
            </a:r>
            <a:r>
              <a:rPr lang="en-US" sz="2400" dirty="0">
                <a:solidFill>
                  <a:schemeClr val="tx2"/>
                </a:solidFill>
                <a:latin typeface="Calibri" panose="020F0502020204030204" pitchFamily="34" charset="0"/>
                <a:cs typeface="Calibri" panose="020F0502020204030204" pitchFamily="34" charset="0"/>
              </a:rPr>
              <a:t>disciplines represent the primary units of internal differentiation of the modern scientific system</a:t>
            </a:r>
            <a:r>
              <a:rPr lang="en-US" sz="2400" dirty="0" smtClean="0">
                <a:solidFill>
                  <a:schemeClr val="tx2"/>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They </a:t>
            </a:r>
            <a:r>
              <a:rPr lang="en-US" sz="2400" dirty="0">
                <a:solidFill>
                  <a:schemeClr val="tx2"/>
                </a:solidFill>
                <a:latin typeface="Calibri" panose="020F0502020204030204" pitchFamily="34" charset="0"/>
                <a:cs typeface="Calibri" panose="020F0502020204030204" pitchFamily="34" charset="0"/>
              </a:rPr>
              <a:t>consist of largely self-regulating and </a:t>
            </a:r>
            <a:r>
              <a:rPr lang="en-US" sz="2400" dirty="0" smtClean="0">
                <a:solidFill>
                  <a:schemeClr val="tx2"/>
                </a:solidFill>
                <a:latin typeface="Calibri" panose="020F0502020204030204" pitchFamily="34" charset="0"/>
                <a:cs typeface="Calibri" panose="020F0502020204030204" pitchFamily="34" charset="0"/>
              </a:rPr>
              <a:t>self-</a:t>
            </a:r>
            <a:r>
              <a:rPr lang="en-US" sz="2400" dirty="0" err="1" smtClean="0">
                <a:solidFill>
                  <a:schemeClr val="tx2"/>
                </a:solidFill>
                <a:latin typeface="Calibri" panose="020F0502020204030204" pitchFamily="34" charset="0"/>
                <a:cs typeface="Calibri" panose="020F0502020204030204" pitchFamily="34" charset="0"/>
              </a:rPr>
              <a:t>reprodu</a:t>
            </a:r>
            <a:r>
              <a:rPr lang="en-US" sz="2400" dirty="0" smtClean="0">
                <a:solidFill>
                  <a:schemeClr val="tx2"/>
                </a:solidFill>
                <a:latin typeface="Calibri" panose="020F0502020204030204" pitchFamily="34" charset="0"/>
                <a:cs typeface="Calibri" panose="020F0502020204030204" pitchFamily="34" charset="0"/>
              </a:rPr>
              <a:t>-</a:t>
            </a:r>
            <a:r>
              <a:rPr lang="en-US" sz="2400" dirty="0" err="1" smtClean="0">
                <a:solidFill>
                  <a:schemeClr val="tx2"/>
                </a:solidFill>
                <a:latin typeface="Calibri" panose="020F0502020204030204" pitchFamily="34" charset="0"/>
                <a:cs typeface="Calibri" panose="020F0502020204030204" pitchFamily="34" charset="0"/>
              </a:rPr>
              <a:t>cing</a:t>
            </a:r>
            <a:r>
              <a:rPr lang="en-US" sz="2400" dirty="0" smtClean="0">
                <a:solidFill>
                  <a:schemeClr val="tx2"/>
                </a:solidFill>
                <a:latin typeface="Calibri" panose="020F0502020204030204" pitchFamily="34" charset="0"/>
                <a:cs typeface="Calibri" panose="020F0502020204030204" pitchFamily="34" charset="0"/>
              </a:rPr>
              <a:t> </a:t>
            </a:r>
            <a:r>
              <a:rPr lang="en-US" sz="2400" dirty="0">
                <a:solidFill>
                  <a:schemeClr val="tx2"/>
                </a:solidFill>
                <a:latin typeface="Calibri" panose="020F0502020204030204" pitchFamily="34" charset="0"/>
                <a:cs typeface="Calibri" panose="020F0502020204030204" pitchFamily="34" charset="0"/>
              </a:rPr>
              <a:t>networks of communication. </a:t>
            </a:r>
            <a:endParaRPr lang="en-US" sz="2400" dirty="0" smtClean="0">
              <a:solidFill>
                <a:schemeClr val="tx2"/>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The </a:t>
            </a:r>
            <a:r>
              <a:rPr lang="en-US" sz="2400" dirty="0">
                <a:solidFill>
                  <a:schemeClr val="tx2"/>
                </a:solidFill>
                <a:latin typeface="Calibri" panose="020F0502020204030204" pitchFamily="34" charset="0"/>
                <a:cs typeface="Calibri" panose="020F0502020204030204" pitchFamily="34" charset="0"/>
              </a:rPr>
              <a:t>specific mode of communication in science – </a:t>
            </a:r>
            <a:r>
              <a:rPr lang="en-US" sz="2400" dirty="0" smtClean="0">
                <a:solidFill>
                  <a:schemeClr val="tx2"/>
                </a:solidFill>
                <a:latin typeface="Calibri" panose="020F0502020204030204" pitchFamily="34" charset="0"/>
                <a:cs typeface="Calibri" panose="020F0502020204030204" pitchFamily="34" charset="0"/>
              </a:rPr>
              <a:t>analogous </a:t>
            </a:r>
            <a:r>
              <a:rPr lang="en-US" sz="2400" dirty="0">
                <a:solidFill>
                  <a:schemeClr val="tx2"/>
                </a:solidFill>
                <a:latin typeface="Calibri" panose="020F0502020204030204" pitchFamily="34" charset="0"/>
                <a:cs typeface="Calibri" panose="020F0502020204030204" pitchFamily="34" charset="0"/>
              </a:rPr>
              <a:t>to payment in the economic system – is publication. </a:t>
            </a:r>
            <a:endParaRPr lang="en-US" sz="2400" dirty="0" smtClean="0">
              <a:solidFill>
                <a:schemeClr val="tx2"/>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err="1">
                <a:solidFill>
                  <a:schemeClr val="tx2"/>
                </a:solidFill>
                <a:latin typeface="Calibri" panose="020F0502020204030204" pitchFamily="34" charset="0"/>
                <a:cs typeface="Calibri" panose="020F0502020204030204" pitchFamily="34" charset="0"/>
              </a:rPr>
              <a:t>S</a:t>
            </a:r>
            <a:r>
              <a:rPr lang="en-US" sz="2400" dirty="0" err="1" smtClean="0">
                <a:solidFill>
                  <a:schemeClr val="tx2"/>
                </a:solidFill>
                <a:latin typeface="Calibri" panose="020F0502020204030204" pitchFamily="34" charset="0"/>
                <a:cs typeface="Calibri" panose="020F0502020204030204" pitchFamily="34" charset="0"/>
              </a:rPr>
              <a:t>pecialised</a:t>
            </a:r>
            <a:r>
              <a:rPr lang="en-US" sz="2400" dirty="0" smtClean="0">
                <a:solidFill>
                  <a:schemeClr val="tx2"/>
                </a:solidFill>
                <a:latin typeface="Calibri" panose="020F0502020204030204" pitchFamily="34" charset="0"/>
                <a:cs typeface="Calibri" panose="020F0502020204030204" pitchFamily="34" charset="0"/>
              </a:rPr>
              <a:t> </a:t>
            </a:r>
            <a:r>
              <a:rPr lang="en-US" sz="2400" dirty="0">
                <a:solidFill>
                  <a:schemeClr val="tx2"/>
                </a:solidFill>
                <a:latin typeface="Calibri" panose="020F0502020204030204" pitchFamily="34" charset="0"/>
                <a:cs typeface="Calibri" panose="020F0502020204030204" pitchFamily="34" charset="0"/>
              </a:rPr>
              <a:t>journals are the media of publication par excellence</a:t>
            </a:r>
            <a:r>
              <a:rPr lang="en-US" sz="2400" dirty="0" smtClean="0">
                <a:solidFill>
                  <a:schemeClr val="tx2"/>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sz="2400" dirty="0" smtClean="0">
                <a:solidFill>
                  <a:schemeClr val="tx2"/>
                </a:solidFill>
                <a:latin typeface="Calibri" panose="020F0502020204030204" pitchFamily="34" charset="0"/>
                <a:cs typeface="Calibri" panose="020F0502020204030204" pitchFamily="34" charset="0"/>
              </a:rPr>
              <a:t>Via “payment” analogies to economic theories</a:t>
            </a:r>
            <a:r>
              <a:rPr lang="en-US" sz="2400" dirty="0" smtClean="0">
                <a:solidFill>
                  <a:schemeClr val="tx2"/>
                </a:solidFill>
                <a:latin typeface="Calibri" panose="020F0502020204030204" pitchFamily="34" charset="0"/>
                <a:cs typeface="Calibri" panose="020F0502020204030204" pitchFamily="34" charset="0"/>
              </a:rPr>
              <a:t> (knowledge economy; knowledge as commodity, knowledge capitalism)</a:t>
            </a:r>
            <a:endParaRPr lang="en-US" sz="2400" dirty="0">
              <a:solidFill>
                <a:schemeClr val="tx2"/>
              </a:solidFill>
              <a:latin typeface="Calibri" panose="020F0502020204030204" pitchFamily="34" charset="0"/>
              <a:cs typeface="Calibri" panose="020F0502020204030204" pitchFamily="34" charset="0"/>
            </a:endParaRPr>
          </a:p>
          <a:p>
            <a:pPr algn="ctr" defTabSz="274638"/>
            <a:r>
              <a:rPr lang="de-DE" sz="2400" b="1" dirty="0" smtClean="0">
                <a:solidFill>
                  <a:schemeClr val="tx2"/>
                </a:solidFill>
                <a:latin typeface="Calibri" panose="020F0502020204030204" pitchFamily="34" charset="0"/>
                <a:ea typeface="Tahoma" panose="020B0604030504040204" pitchFamily="34" charset="0"/>
                <a:cs typeface="Tahoma" panose="020B0604030504040204" pitchFamily="34" charset="0"/>
                <a:sym typeface="Symbol" panose="05050102010706020507" pitchFamily="18" charset="2"/>
              </a:rPr>
              <a:t></a:t>
            </a:r>
            <a:endParaRPr lang="en-US" sz="2400" dirty="0" smtClean="0">
              <a:solidFill>
                <a:schemeClr val="tx2"/>
              </a:solidFill>
              <a:latin typeface="Calibri" panose="020F0502020204030204" pitchFamily="34" charset="0"/>
              <a:cs typeface="Calibri" panose="020F0502020204030204" pitchFamily="34" charset="0"/>
            </a:endParaRPr>
          </a:p>
        </p:txBody>
      </p:sp>
      <p:sp>
        <p:nvSpPr>
          <p:cNvPr id="4" name="Rectangle 3"/>
          <p:cNvSpPr/>
          <p:nvPr/>
        </p:nvSpPr>
        <p:spPr>
          <a:xfrm>
            <a:off x="4283968" y="0"/>
            <a:ext cx="4860032" cy="769441"/>
          </a:xfrm>
          <a:prstGeom prst="rect">
            <a:avLst/>
          </a:prstGeom>
        </p:spPr>
        <p:txBody>
          <a:bodyPr wrap="square">
            <a:spAutoFit/>
          </a:bodyPr>
          <a:lstStyle/>
          <a:p>
            <a:r>
              <a:rPr lang="de-DE" sz="1600" b="1" dirty="0">
                <a:solidFill>
                  <a:srgbClr val="AC145A"/>
                </a:solidFill>
                <a:latin typeface="Calibri" panose="020F0502020204030204" pitchFamily="34" charset="0"/>
                <a:cs typeface="Calibri" panose="020F0502020204030204" pitchFamily="34" charset="0"/>
              </a:rPr>
              <a:t>1. Research Cultures, Theoretical Background, Concepts</a:t>
            </a:r>
          </a:p>
          <a:p>
            <a:r>
              <a:rPr lang="de-DE" sz="1400" dirty="0">
                <a:solidFill>
                  <a:srgbClr val="477BE4"/>
                </a:solidFill>
                <a:latin typeface="Calibri" panose="020F0502020204030204" pitchFamily="34" charset="0"/>
                <a:cs typeface="Calibri" panose="020F0502020204030204" pitchFamily="34" charset="0"/>
              </a:rPr>
              <a:t>2. Paradoxes and Ambivalences of Educational </a:t>
            </a:r>
            <a:r>
              <a:rPr lang="de-DE" sz="1400" dirty="0" smtClean="0">
                <a:solidFill>
                  <a:srgbClr val="477BE4"/>
                </a:solidFill>
                <a:latin typeface="Calibri" panose="020F0502020204030204" pitchFamily="34" charset="0"/>
                <a:cs typeface="Calibri" panose="020F0502020204030204" pitchFamily="34" charset="0"/>
              </a:rPr>
              <a:t>Research</a:t>
            </a:r>
            <a:endParaRPr lang="de-DE" sz="1400" dirty="0">
              <a:solidFill>
                <a:srgbClr val="477BE4"/>
              </a:solidFill>
              <a:latin typeface="Calibri" panose="020F0502020204030204" pitchFamily="34" charset="0"/>
              <a:cs typeface="Calibri" panose="020F0502020204030204" pitchFamily="34" charset="0"/>
            </a:endParaRPr>
          </a:p>
          <a:p>
            <a:r>
              <a:rPr lang="de-DE" sz="1400" dirty="0">
                <a:solidFill>
                  <a:srgbClr val="477BE4"/>
                </a:solidFill>
                <a:latin typeface="Calibri" panose="020F0502020204030204" pitchFamily="34" charset="0"/>
                <a:cs typeface="Calibri" panose="020F0502020204030204" pitchFamily="34" charset="0"/>
              </a:rPr>
              <a:t>3.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855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57137" y="1246770"/>
            <a:ext cx="8460432" cy="5632311"/>
          </a:xfrm>
          <a:prstGeom prst="rect">
            <a:avLst/>
          </a:prstGeom>
        </p:spPr>
        <p:txBody>
          <a:bodyPr wrap="square">
            <a:spAutoFit/>
          </a:bodyPr>
          <a:lstStyle/>
          <a:p>
            <a:r>
              <a:rPr lang="de-DE" sz="2400" b="1" u="sng" dirty="0" smtClean="0">
                <a:solidFill>
                  <a:srgbClr val="AC145A"/>
                </a:solidFill>
                <a:latin typeface="Calibri" panose="020F0502020204030204" pitchFamily="34" charset="0"/>
                <a:ea typeface="Tahoma" panose="020B0604030504040204" pitchFamily="34" charset="0"/>
                <a:cs typeface="Calibri" panose="020F0502020204030204" pitchFamily="34" charset="0"/>
              </a:rPr>
              <a:t>A) Paradoxes </a:t>
            </a:r>
            <a:r>
              <a:rPr lang="de-DE" sz="2400" b="1" u="sng" dirty="0" smtClean="0">
                <a:solidFill>
                  <a:srgbClr val="AC145A"/>
                </a:solidFill>
                <a:latin typeface="Calibri" panose="020F0502020204030204" pitchFamily="34" charset="0"/>
                <a:ea typeface="Tahoma" panose="020B0604030504040204" pitchFamily="34" charset="0"/>
                <a:cs typeface="Calibri" panose="020F0502020204030204" pitchFamily="34" charset="0"/>
              </a:rPr>
              <a:t>and Ambivalences of </a:t>
            </a:r>
            <a:r>
              <a:rPr lang="de-DE" sz="2400" b="1" u="sng" dirty="0" smtClean="0">
                <a:solidFill>
                  <a:srgbClr val="AC145A"/>
                </a:solidFill>
                <a:latin typeface="Calibri" panose="020F0502020204030204" pitchFamily="34" charset="0"/>
                <a:ea typeface="Tahoma" panose="020B0604030504040204" pitchFamily="34" charset="0"/>
                <a:cs typeface="Calibri" panose="020F0502020204030204" pitchFamily="34" charset="0"/>
              </a:rPr>
              <a:t>(Educational)Research:</a:t>
            </a:r>
          </a:p>
          <a:p>
            <a:endParaRPr lang="de-DE" sz="2400" b="1" u="sng" dirty="0" smtClean="0">
              <a:solidFill>
                <a:srgbClr val="AC145A"/>
              </a:solidFill>
              <a:latin typeface="Calibri" panose="020F0502020204030204" pitchFamily="34" charset="0"/>
              <a:ea typeface="Tahoma" panose="020B0604030504040204" pitchFamily="34" charset="0"/>
              <a:cs typeface="Calibri" panose="020F0502020204030204" pitchFamily="34" charset="0"/>
            </a:endParaRPr>
          </a:p>
          <a:p>
            <a:pPr marL="457200" indent="-457200">
              <a:buFont typeface="+mj-lt"/>
              <a:buAutoNum type="arabicParenBoth"/>
            </a:pPr>
            <a:r>
              <a:rPr lang="de-DE" sz="2400" b="1" dirty="0">
                <a:solidFill>
                  <a:srgbClr val="AC145A"/>
                </a:solidFill>
                <a:latin typeface="Calibri" panose="020F0502020204030204" pitchFamily="34" charset="0"/>
                <a:ea typeface="Tahoma" panose="020B0604030504040204" pitchFamily="34" charset="0"/>
                <a:cs typeface="Calibri" panose="020F0502020204030204" pitchFamily="34" charset="0"/>
              </a:rPr>
              <a:t>Publish and/or perish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(survival, production</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t>
            </a:r>
          </a:p>
          <a:p>
            <a:pPr marL="457200" indent="-457200">
              <a:buFont typeface="+mj-lt"/>
              <a:buAutoNum type="arabicParenBoth"/>
            </a:pPr>
            <a:r>
              <a:rPr lang="de-DE" sz="2400" b="1" dirty="0" err="1" smtClean="0">
                <a:solidFill>
                  <a:srgbClr val="AC145A"/>
                </a:solidFill>
                <a:latin typeface="Calibri" panose="020F0502020204030204" pitchFamily="34" charset="0"/>
                <a:ea typeface="Tahoma" panose="020B0604030504040204" pitchFamily="34" charset="0"/>
                <a:cs typeface="Calibri" panose="020F0502020204030204" pitchFamily="34" charset="0"/>
              </a:rPr>
              <a:t>Cooperation</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 and/</a:t>
            </a:r>
            <a:r>
              <a:rPr lang="de-DE" sz="2400" b="1" dirty="0" err="1" smtClean="0">
                <a:solidFill>
                  <a:srgbClr val="AC145A"/>
                </a:solidFill>
                <a:latin typeface="Calibri" panose="020F0502020204030204" pitchFamily="34" charset="0"/>
                <a:ea typeface="Tahoma" panose="020B0604030504040204" pitchFamily="34" charset="0"/>
                <a:cs typeface="Calibri" panose="020F0502020204030204" pitchFamily="34" charset="0"/>
              </a:rPr>
              <a:t>or</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 </a:t>
            </a:r>
            <a:r>
              <a:rPr lang="de-DE" sz="2400" b="1" dirty="0" err="1" smtClean="0">
                <a:solidFill>
                  <a:srgbClr val="AC145A"/>
                </a:solidFill>
                <a:latin typeface="Calibri" panose="020F0502020204030204" pitchFamily="34" charset="0"/>
                <a:ea typeface="Tahoma" panose="020B0604030504040204" pitchFamily="34" charset="0"/>
                <a:cs typeface="Calibri" panose="020F0502020204030204" pitchFamily="34" charset="0"/>
              </a:rPr>
              <a:t>competition</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strategy, management)</a:t>
            </a:r>
            <a:endPar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endParaRPr>
          </a:p>
          <a:p>
            <a:pPr marL="457200" indent="-457200">
              <a:buFont typeface="+mj-lt"/>
              <a:buAutoNum type="arabicParenBoth"/>
            </a:pP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Networking and/or Individualising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(communication, cultures</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t>
            </a:r>
          </a:p>
          <a:p>
            <a:pPr marL="457200" indent="-457200">
              <a:buFont typeface="+mj-lt"/>
              <a:buAutoNum type="arabicParenBoth"/>
            </a:pP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knowledge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as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commodity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and/or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public good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(value, ethics</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t>
            </a:r>
          </a:p>
          <a:p>
            <a:pPr marL="457200" indent="-457200">
              <a:buFont typeface="+mj-lt"/>
              <a:buAutoNum type="arabicParenBoth"/>
            </a:pP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Advice and/or autonomy </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(hierarchy, coaching</a:t>
            </a: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t>
            </a:r>
          </a:p>
          <a:p>
            <a:endParaRPr lang="de-DE" sz="2400" dirty="0" smtClean="0">
              <a:solidFill>
                <a:srgbClr val="AC145A"/>
              </a:solidFill>
              <a:latin typeface="Calibri" panose="020F0502020204030204" pitchFamily="34" charset="0"/>
              <a:cs typeface="Calibri" panose="020F0502020204030204" pitchFamily="34" charset="0"/>
            </a:endParaRPr>
          </a:p>
          <a:p>
            <a:endParaRPr lang="de-DE" sz="2400" dirty="0">
              <a:solidFill>
                <a:srgbClr val="AC145A"/>
              </a:solidFill>
              <a:latin typeface="Calibri" panose="020F0502020204030204" pitchFamily="34" charset="0"/>
              <a:cs typeface="Calibri" panose="020F0502020204030204" pitchFamily="34" charset="0"/>
            </a:endParaRPr>
          </a:p>
          <a:p>
            <a:r>
              <a:rPr lang="de-DE" sz="2400" b="1" u="sng" dirty="0" smtClean="0">
                <a:solidFill>
                  <a:srgbClr val="AC145A"/>
                </a:solidFill>
                <a:latin typeface="Calibri" panose="020F0502020204030204" pitchFamily="34" charset="0"/>
                <a:ea typeface="Tahoma" panose="020B0604030504040204" pitchFamily="34" charset="0"/>
                <a:cs typeface="Calibri" panose="020F0502020204030204" pitchFamily="34" charset="0"/>
              </a:rPr>
              <a:t>B) Some suggestions/recipies </a:t>
            </a:r>
            <a:r>
              <a:rPr lang="de-DE" sz="2400" b="1" u="sng" dirty="0">
                <a:solidFill>
                  <a:srgbClr val="AC145A"/>
                </a:solidFill>
                <a:latin typeface="Calibri" panose="020F0502020204030204" pitchFamily="34" charset="0"/>
                <a:ea typeface="Tahoma" panose="020B0604030504040204" pitchFamily="34" charset="0"/>
                <a:cs typeface="Calibri" panose="020F0502020204030204" pitchFamily="34" charset="0"/>
              </a:rPr>
              <a:t>regarding</a:t>
            </a:r>
          </a:p>
          <a:p>
            <a:pPr marL="514350" indent="-514350">
              <a:buFont typeface="+mj-lt"/>
              <a:buAutoNum type="romanLcPeriod"/>
            </a:pPr>
            <a:r>
              <a:rPr lang="de-DE" sz="2400" b="1" dirty="0" smtClean="0">
                <a:solidFill>
                  <a:srgbClr val="AC145A"/>
                </a:solidFill>
                <a:latin typeface="Calibri" panose="020F0502020204030204" pitchFamily="34" charset="0"/>
                <a:ea typeface="Tahoma" panose="020B0604030504040204" pitchFamily="34" charset="0"/>
                <a:cs typeface="Calibri" panose="020F0502020204030204" pitchFamily="34" charset="0"/>
              </a:rPr>
              <a:t>Attending </a:t>
            </a:r>
            <a:r>
              <a:rPr lang="de-DE" sz="2400" b="1" dirty="0">
                <a:solidFill>
                  <a:srgbClr val="AC145A"/>
                </a:solidFill>
                <a:latin typeface="Calibri" panose="020F0502020204030204" pitchFamily="34" charset="0"/>
                <a:ea typeface="Tahoma" panose="020B0604030504040204" pitchFamily="34" charset="0"/>
                <a:cs typeface="Calibri" panose="020F0502020204030204" pitchFamily="34" charset="0"/>
              </a:rPr>
              <a:t>international conferences</a:t>
            </a:r>
          </a:p>
          <a:p>
            <a:pPr marL="514350" indent="-514350">
              <a:buFont typeface="+mj-lt"/>
              <a:buAutoNum type="romanLcPeriod"/>
            </a:pPr>
            <a:r>
              <a:rPr lang="de-DE" sz="2400" b="1" dirty="0">
                <a:solidFill>
                  <a:srgbClr val="AC145A"/>
                </a:solidFill>
                <a:latin typeface="Calibri" panose="020F0502020204030204" pitchFamily="34" charset="0"/>
                <a:ea typeface="Tahoma" panose="020B0604030504040204" pitchFamily="34" charset="0"/>
                <a:cs typeface="Calibri" panose="020F0502020204030204" pitchFamily="34" charset="0"/>
              </a:rPr>
              <a:t>Publishing in international </a:t>
            </a:r>
            <a:r>
              <a:rPr lang="de-DE" sz="2400" b="1" dirty="0" err="1">
                <a:solidFill>
                  <a:srgbClr val="AC145A"/>
                </a:solidFill>
                <a:latin typeface="Calibri" panose="020F0502020204030204" pitchFamily="34" charset="0"/>
                <a:ea typeface="Tahoma" panose="020B0604030504040204" pitchFamily="34" charset="0"/>
                <a:cs typeface="Calibri" panose="020F0502020204030204" pitchFamily="34" charset="0"/>
              </a:rPr>
              <a:t>journals</a:t>
            </a:r>
            <a:endParaRPr lang="de-DE" sz="2400" b="1" dirty="0">
              <a:solidFill>
                <a:srgbClr val="AC145A"/>
              </a:solidFill>
              <a:latin typeface="Calibri" panose="020F0502020204030204" pitchFamily="34" charset="0"/>
              <a:ea typeface="Tahoma" panose="020B0604030504040204" pitchFamily="34" charset="0"/>
              <a:cs typeface="Calibri" panose="020F0502020204030204" pitchFamily="34" charset="0"/>
            </a:endParaRPr>
          </a:p>
          <a:p>
            <a:pPr marL="514350" indent="-514350">
              <a:buFont typeface="+mj-lt"/>
              <a:buAutoNum type="romanLcPeriod"/>
            </a:pPr>
            <a:r>
              <a:rPr lang="de-DE" sz="2400" b="1" dirty="0">
                <a:solidFill>
                  <a:srgbClr val="AC145A"/>
                </a:solidFill>
                <a:latin typeface="Calibri" panose="020F0502020204030204" pitchFamily="34" charset="0"/>
                <a:ea typeface="Tahoma" panose="020B0604030504040204" pitchFamily="34" charset="0"/>
                <a:cs typeface="Calibri" panose="020F0502020204030204" pitchFamily="34" charset="0"/>
              </a:rPr>
              <a:t>Organising international </a:t>
            </a:r>
            <a:r>
              <a:rPr lang="de-DE" sz="2400" b="1" dirty="0" err="1">
                <a:solidFill>
                  <a:srgbClr val="AC145A"/>
                </a:solidFill>
                <a:latin typeface="Calibri" panose="020F0502020204030204" pitchFamily="34" charset="0"/>
                <a:ea typeface="Tahoma" panose="020B0604030504040204" pitchFamily="34" charset="0"/>
                <a:cs typeface="Calibri" panose="020F0502020204030204" pitchFamily="34" charset="0"/>
              </a:rPr>
              <a:t>symposia</a:t>
            </a:r>
            <a:endParaRPr lang="de-DE" sz="2400" b="1" dirty="0">
              <a:solidFill>
                <a:srgbClr val="AC145A"/>
              </a:solidFill>
              <a:latin typeface="Calibri" panose="020F0502020204030204" pitchFamily="34" charset="0"/>
              <a:ea typeface="Tahoma" panose="020B0604030504040204" pitchFamily="34" charset="0"/>
              <a:cs typeface="Calibri" panose="020F0502020204030204" pitchFamily="34" charset="0"/>
            </a:endParaRPr>
          </a:p>
          <a:p>
            <a:endParaRPr lang="de-DE" sz="2400" dirty="0" smtClean="0">
              <a:solidFill>
                <a:srgbClr val="AC145A"/>
              </a:solidFill>
              <a:latin typeface="Calibri" panose="020F0502020204030204" pitchFamily="34" charset="0"/>
              <a:cs typeface="Calibri" panose="020F0502020204030204" pitchFamily="34" charset="0"/>
            </a:endParaRPr>
          </a:p>
          <a:p>
            <a:r>
              <a:rPr lang="de-DE" sz="2400" b="1" dirty="0" smtClean="0">
                <a:solidFill>
                  <a:srgbClr val="AC145A"/>
                </a:solidFill>
                <a:latin typeface="Calibri" panose="020F0502020204030204" pitchFamily="34" charset="0"/>
                <a:cs typeface="Calibri" panose="020F0502020204030204" pitchFamily="34" charset="0"/>
                <a:sym typeface="Symbol" panose="05050102010706020507" pitchFamily="18" charset="2"/>
              </a:rPr>
              <a:t> crosstabulation (very German </a:t>
            </a:r>
            <a:r>
              <a:rPr lang="de-DE" sz="2400" b="1" dirty="0" smtClean="0">
                <a:solidFill>
                  <a:srgbClr val="AC145A"/>
                </a:solidFill>
                <a:latin typeface="Calibri" panose="020F0502020204030204" pitchFamily="34" charset="0"/>
                <a:cs typeface="Calibri" panose="020F0502020204030204" pitchFamily="34" charset="0"/>
                <a:sym typeface="Wingdings" panose="05000000000000000000" pitchFamily="2" charset="2"/>
              </a:rPr>
              <a:t>)</a:t>
            </a:r>
            <a:endParaRPr lang="de-DE" sz="2400" b="1" dirty="0">
              <a:solidFill>
                <a:srgbClr val="AC145A"/>
              </a:solidFill>
              <a:latin typeface="Calibri" panose="020F0502020204030204" pitchFamily="34" charset="0"/>
              <a:cs typeface="Calibri" panose="020F0502020204030204" pitchFamily="34" charset="0"/>
            </a:endParaRPr>
          </a:p>
        </p:txBody>
      </p:sp>
      <p:sp>
        <p:nvSpPr>
          <p:cNvPr id="3" name="Rectangle 2"/>
          <p:cNvSpPr/>
          <p:nvPr/>
        </p:nvSpPr>
        <p:spPr>
          <a:xfrm>
            <a:off x="4067944" y="0"/>
            <a:ext cx="4860032"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b="1" dirty="0">
                <a:solidFill>
                  <a:srgbClr val="AC145A"/>
                </a:solidFill>
                <a:latin typeface="Calibri" panose="020F0502020204030204" pitchFamily="34" charset="0"/>
                <a:cs typeface="Calibri" panose="020F0502020204030204" pitchFamily="34" charset="0"/>
              </a:rPr>
              <a:t>2. Paradoxes and Ambivalences of Educational </a:t>
            </a:r>
            <a:r>
              <a:rPr lang="de-DE" sz="1400" b="1" dirty="0" smtClean="0">
                <a:solidFill>
                  <a:srgbClr val="AC145A"/>
                </a:solidFill>
                <a:latin typeface="Calibri" panose="020F0502020204030204" pitchFamily="34" charset="0"/>
                <a:cs typeface="Calibri" panose="020F0502020204030204" pitchFamily="34" charset="0"/>
              </a:rPr>
              <a:t>Research</a:t>
            </a:r>
            <a:r>
              <a:rPr lang="de-DE" sz="1400" b="1" dirty="0">
                <a:solidFill>
                  <a:srgbClr val="AC145A"/>
                </a:solidFill>
                <a:latin typeface="Calibri" panose="020F0502020204030204" pitchFamily="34" charset="0"/>
                <a:cs typeface="Calibri" panose="020F0502020204030204" pitchFamily="34" charset="0"/>
              </a:rPr>
              <a:t/>
            </a:r>
            <a:br>
              <a:rPr lang="de-DE" sz="1400" b="1" dirty="0">
                <a:solidFill>
                  <a:srgbClr val="AC145A"/>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35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052736"/>
            <a:ext cx="8892480" cy="5668218"/>
          </a:xfrm>
          <a:prstGeom prst="rect">
            <a:avLst/>
          </a:prstGeom>
        </p:spPr>
        <p:txBody>
          <a:bodyPr wrap="square">
            <a:spAutoFit/>
          </a:bodyPr>
          <a:lstStyle/>
          <a:p>
            <a:pPr algn="ctr"/>
            <a:r>
              <a:rPr lang="de-DE" sz="2800" b="1" u="sng" dirty="0" smtClean="0">
                <a:solidFill>
                  <a:schemeClr val="tx2"/>
                </a:solidFill>
                <a:latin typeface="Calibri" panose="020F0502020204030204" pitchFamily="34" charset="0"/>
                <a:ea typeface="Tahoma" panose="020B0604030504040204" pitchFamily="34" charset="0"/>
                <a:cs typeface="Calibri" panose="020F0502020204030204" pitchFamily="34" charset="0"/>
              </a:rPr>
              <a:t>(1) Publish </a:t>
            </a:r>
            <a:r>
              <a:rPr lang="de-DE" sz="2800" b="1" u="sng" dirty="0">
                <a:solidFill>
                  <a:schemeClr val="tx2"/>
                </a:solidFill>
                <a:latin typeface="Calibri" panose="020F0502020204030204" pitchFamily="34" charset="0"/>
                <a:ea typeface="Tahoma" panose="020B0604030504040204" pitchFamily="34" charset="0"/>
                <a:cs typeface="Calibri" panose="020F0502020204030204" pitchFamily="34" charset="0"/>
              </a:rPr>
              <a:t>and/or perish </a:t>
            </a:r>
            <a:r>
              <a:rPr lang="de-DE" sz="2800" b="1" u="sng" dirty="0" smtClean="0">
                <a:solidFill>
                  <a:schemeClr val="tx2"/>
                </a:solidFill>
                <a:latin typeface="Calibri" panose="020F0502020204030204" pitchFamily="34" charset="0"/>
                <a:ea typeface="Tahoma" panose="020B0604030504040204" pitchFamily="34" charset="0"/>
                <a:cs typeface="Calibri" panose="020F0502020204030204" pitchFamily="34" charset="0"/>
              </a:rPr>
              <a:t>(survival, production)</a:t>
            </a: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Attending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conferences</a:t>
            </a:r>
          </a:p>
          <a:p>
            <a:pPr marL="342900" indent="-342900">
              <a:lnSpc>
                <a:spcPts val="2200"/>
              </a:lnSpc>
              <a:buFont typeface="Arial" panose="020B0604020202020204" pitchFamily="34" charset="0"/>
              <a:buChar char="•"/>
            </a:pP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Do </a:t>
            </a:r>
            <a:r>
              <a:rPr lang="en-US" sz="2000" dirty="0">
                <a:solidFill>
                  <a:schemeClr val="tx2"/>
                </a:solidFill>
                <a:latin typeface="Calibri" panose="020F0502020204030204" pitchFamily="34" charset="0"/>
                <a:ea typeface="Tahoma" panose="020B0604030504040204" pitchFamily="34" charset="0"/>
                <a:cs typeface="Calibri" panose="020F0502020204030204" pitchFamily="34" charset="0"/>
              </a:rPr>
              <a:t>not attend the conference without presenting a </a:t>
            </a: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paper;</a:t>
            </a:r>
          </a:p>
          <a:p>
            <a:pPr marL="342900" indent="-342900">
              <a:lnSpc>
                <a:spcPts val="2200"/>
              </a:lnSpc>
              <a:buFont typeface="Arial" panose="020B0604020202020204" pitchFamily="34" charset="0"/>
              <a:buChar char="•"/>
            </a:pP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Raise </a:t>
            </a:r>
            <a:r>
              <a:rPr lang="en-US" sz="2000" dirty="0">
                <a:solidFill>
                  <a:schemeClr val="tx2"/>
                </a:solidFill>
                <a:latin typeface="Calibri" panose="020F0502020204030204" pitchFamily="34" charset="0"/>
                <a:ea typeface="Tahoma" panose="020B0604030504040204" pitchFamily="34" charset="0"/>
                <a:cs typeface="Calibri" panose="020F0502020204030204" pitchFamily="34" charset="0"/>
              </a:rPr>
              <a:t>questions/comments as early as </a:t>
            </a: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possible;</a:t>
            </a:r>
          </a:p>
          <a:p>
            <a:pPr marL="342900" indent="-342900">
              <a:lnSpc>
                <a:spcPts val="2200"/>
              </a:lnSpc>
              <a:buFont typeface="Arial" panose="020B0604020202020204" pitchFamily="34" charset="0"/>
              <a:buChar char="•"/>
            </a:pP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Talk </a:t>
            </a:r>
            <a:r>
              <a:rPr lang="en-US" sz="2000" dirty="0">
                <a:solidFill>
                  <a:schemeClr val="tx2"/>
                </a:solidFill>
                <a:latin typeface="Calibri" panose="020F0502020204030204" pitchFamily="34" charset="0"/>
                <a:ea typeface="Tahoma" panose="020B0604030504040204" pitchFamily="34" charset="0"/>
                <a:cs typeface="Calibri" panose="020F0502020204030204" pitchFamily="34" charset="0"/>
              </a:rPr>
              <a:t>to information </a:t>
            </a: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multipliers;</a:t>
            </a:r>
          </a:p>
          <a:p>
            <a:pPr marL="342900" indent="-342900">
              <a:lnSpc>
                <a:spcPts val="2200"/>
              </a:lnSpc>
              <a:buFont typeface="Arial" panose="020B0604020202020204" pitchFamily="34" charset="0"/>
              <a:buChar char="•"/>
            </a:pP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Have </a:t>
            </a:r>
            <a:r>
              <a:rPr lang="en-US" sz="2000" dirty="0">
                <a:solidFill>
                  <a:schemeClr val="tx2"/>
                </a:solidFill>
                <a:latin typeface="Calibri" panose="020F0502020204030204" pitchFamily="34" charset="0"/>
                <a:ea typeface="Tahoma" panose="020B0604030504040204" pitchFamily="34" charset="0"/>
                <a:cs typeface="Calibri" panose="020F0502020204030204" pitchFamily="34" charset="0"/>
              </a:rPr>
              <a:t>a significant card </a:t>
            </a:r>
            <a:r>
              <a:rPr lang="en-US" sz="2000" dirty="0" smtClean="0">
                <a:solidFill>
                  <a:schemeClr val="tx2"/>
                </a:solidFill>
                <a:latin typeface="Calibri" panose="020F0502020204030204" pitchFamily="34" charset="0"/>
                <a:ea typeface="Tahoma" panose="020B0604030504040204" pitchFamily="34" charset="0"/>
                <a:cs typeface="Calibri" panose="020F0502020204030204" pitchFamily="34" charset="0"/>
              </a:rPr>
              <a:t>available.</a:t>
            </a:r>
          </a:p>
          <a:p>
            <a:endParaRPr lang="de-DE" sz="800" dirty="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Publishing in 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journals</a:t>
            </a:r>
          </a:p>
          <a:p>
            <a:pPr marL="342900" indent="-342900">
              <a:lnSpc>
                <a:spcPts val="2200"/>
              </a:lnSpc>
              <a:buFont typeface="Wingdings" panose="05000000000000000000" pitchFamily="2" charset="2"/>
              <a:buChar char="§"/>
            </a:pPr>
            <a:r>
              <a:rPr lang="de-DE" sz="2000" dirty="0" smtClean="0">
                <a:solidFill>
                  <a:schemeClr val="tx2"/>
                </a:solidFill>
                <a:latin typeface="Calibri" panose="020F0502020204030204" pitchFamily="34" charset="0"/>
                <a:cs typeface="Calibri" panose="020F0502020204030204" pitchFamily="34" charset="0"/>
              </a:rPr>
              <a:t>Do </a:t>
            </a:r>
            <a:r>
              <a:rPr lang="de-DE" sz="2000" dirty="0">
                <a:solidFill>
                  <a:schemeClr val="tx2"/>
                </a:solidFill>
                <a:latin typeface="Calibri" panose="020F0502020204030204" pitchFamily="34" charset="0"/>
                <a:cs typeface="Calibri" panose="020F0502020204030204" pitchFamily="34" charset="0"/>
              </a:rPr>
              <a:t>not wait until you are asked to </a:t>
            </a:r>
            <a:r>
              <a:rPr lang="de-DE" sz="2000" dirty="0" smtClean="0">
                <a:solidFill>
                  <a:schemeClr val="tx2"/>
                </a:solidFill>
                <a:latin typeface="Calibri" panose="020F0502020204030204" pitchFamily="34" charset="0"/>
                <a:cs typeface="Calibri" panose="020F0502020204030204" pitchFamily="34" charset="0"/>
              </a:rPr>
              <a:t>publish;</a:t>
            </a:r>
          </a:p>
          <a:p>
            <a:pPr marL="342900" indent="-342900">
              <a:lnSpc>
                <a:spcPts val="2200"/>
              </a:lnSpc>
              <a:buFont typeface="Wingdings" panose="05000000000000000000" pitchFamily="2" charset="2"/>
              <a:buChar char="§"/>
            </a:pPr>
            <a:r>
              <a:rPr lang="de-DE" sz="2000" dirty="0" smtClean="0">
                <a:solidFill>
                  <a:schemeClr val="tx2"/>
                </a:solidFill>
                <a:latin typeface="Calibri" panose="020F0502020204030204" pitchFamily="34" charset="0"/>
                <a:cs typeface="Calibri" panose="020F0502020204030204" pitchFamily="34" charset="0"/>
              </a:rPr>
              <a:t>try </a:t>
            </a:r>
            <a:r>
              <a:rPr lang="de-DE" sz="2000" dirty="0">
                <a:solidFill>
                  <a:schemeClr val="tx2"/>
                </a:solidFill>
                <a:latin typeface="Calibri" panose="020F0502020204030204" pitchFamily="34" charset="0"/>
                <a:cs typeface="Calibri" panose="020F0502020204030204" pitchFamily="34" charset="0"/>
              </a:rPr>
              <a:t>to get </a:t>
            </a:r>
            <a:r>
              <a:rPr lang="de-DE" sz="2000" dirty="0" smtClean="0">
                <a:solidFill>
                  <a:schemeClr val="tx2"/>
                </a:solidFill>
                <a:latin typeface="Calibri" panose="020F0502020204030204" pitchFamily="34" charset="0"/>
                <a:cs typeface="Calibri" panose="020F0502020204030204" pitchFamily="34" charset="0"/>
              </a:rPr>
              <a:t>an editor/board member‘s support;</a:t>
            </a:r>
          </a:p>
          <a:p>
            <a:pPr marL="342900" indent="-342900">
              <a:lnSpc>
                <a:spcPts val="2200"/>
              </a:lnSpc>
              <a:buFont typeface="Wingdings" panose="05000000000000000000" pitchFamily="2" charset="2"/>
              <a:buChar char="§"/>
            </a:pPr>
            <a:r>
              <a:rPr lang="de-DE" sz="2000" dirty="0" smtClean="0">
                <a:solidFill>
                  <a:schemeClr val="tx2"/>
                </a:solidFill>
                <a:latin typeface="Calibri" panose="020F0502020204030204" pitchFamily="34" charset="0"/>
                <a:cs typeface="Calibri" panose="020F0502020204030204" pitchFamily="34" charset="0"/>
              </a:rPr>
              <a:t>never </a:t>
            </a:r>
            <a:r>
              <a:rPr lang="de-DE" sz="2000" dirty="0">
                <a:solidFill>
                  <a:schemeClr val="tx2"/>
                </a:solidFill>
                <a:latin typeface="Calibri" panose="020F0502020204030204" pitchFamily="34" charset="0"/>
                <a:cs typeface="Calibri" panose="020F0502020204030204" pitchFamily="34" charset="0"/>
              </a:rPr>
              <a:t>send the paper to a journal you do not </a:t>
            </a:r>
            <a:r>
              <a:rPr lang="de-DE" sz="2000" dirty="0" smtClean="0">
                <a:solidFill>
                  <a:schemeClr val="tx2"/>
                </a:solidFill>
                <a:latin typeface="Calibri" panose="020F0502020204030204" pitchFamily="34" charset="0"/>
                <a:cs typeface="Calibri" panose="020F0502020204030204" pitchFamily="34" charset="0"/>
              </a:rPr>
              <a:t>read/know;</a:t>
            </a:r>
          </a:p>
          <a:p>
            <a:pPr marL="342900" indent="-342900">
              <a:lnSpc>
                <a:spcPts val="2200"/>
              </a:lnSpc>
              <a:buFont typeface="Wingdings" panose="05000000000000000000" pitchFamily="2" charset="2"/>
              <a:buChar char="§"/>
            </a:pPr>
            <a:r>
              <a:rPr lang="de-DE" sz="2000" dirty="0" smtClean="0">
                <a:solidFill>
                  <a:schemeClr val="tx2"/>
                </a:solidFill>
                <a:latin typeface="Calibri" panose="020F0502020204030204" pitchFamily="34" charset="0"/>
                <a:cs typeface="Calibri" panose="020F0502020204030204" pitchFamily="34" charset="0"/>
              </a:rPr>
              <a:t>publish </a:t>
            </a:r>
            <a:r>
              <a:rPr lang="de-DE" sz="2000" dirty="0">
                <a:solidFill>
                  <a:schemeClr val="tx2"/>
                </a:solidFill>
                <a:latin typeface="Calibri" panose="020F0502020204030204" pitchFamily="34" charset="0"/>
                <a:cs typeface="Calibri" panose="020F0502020204030204" pitchFamily="34" charset="0"/>
              </a:rPr>
              <a:t>your own conference/symposium's results and think about the </a:t>
            </a:r>
            <a:r>
              <a:rPr lang="de-DE" sz="2000" dirty="0" smtClean="0">
                <a:solidFill>
                  <a:schemeClr val="tx2"/>
                </a:solidFill>
                <a:latin typeface="Calibri" panose="020F0502020204030204" pitchFamily="34" charset="0"/>
                <a:cs typeface="Calibri" panose="020F0502020204030204" pitchFamily="34" charset="0"/>
              </a:rPr>
              <a:t>timelines.</a:t>
            </a: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Organising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symposia</a:t>
            </a:r>
          </a:p>
          <a:p>
            <a:pPr marL="342900" indent="-342900">
              <a:lnSpc>
                <a:spcPts val="2200"/>
              </a:lnSpc>
              <a:buFont typeface="Wingdings" panose="05000000000000000000" pitchFamily="2" charset="2"/>
              <a:buChar char="Ø"/>
            </a:pPr>
            <a:r>
              <a:rPr lang="de-DE" sz="2000" dirty="0" smtClean="0">
                <a:solidFill>
                  <a:schemeClr val="tx2"/>
                </a:solidFill>
                <a:latin typeface="Calibri" panose="020F0502020204030204" pitchFamily="34" charset="0"/>
                <a:cs typeface="Calibri" panose="020F0502020204030204" pitchFamily="34" charset="0"/>
              </a:rPr>
              <a:t>Consider </a:t>
            </a:r>
            <a:r>
              <a:rPr lang="de-DE" sz="2000" dirty="0">
                <a:solidFill>
                  <a:schemeClr val="tx2"/>
                </a:solidFill>
                <a:latin typeface="Calibri" panose="020F0502020204030204" pitchFamily="34" charset="0"/>
                <a:cs typeface="Calibri" panose="020F0502020204030204" pitchFamily="34" charset="0"/>
              </a:rPr>
              <a:t>the hierarchy of </a:t>
            </a:r>
            <a:r>
              <a:rPr lang="de-DE" sz="2000" dirty="0" smtClean="0">
                <a:solidFill>
                  <a:schemeClr val="tx2"/>
                </a:solidFill>
                <a:latin typeface="Calibri" panose="020F0502020204030204" pitchFamily="34" charset="0"/>
                <a:cs typeface="Calibri" panose="020F0502020204030204" pitchFamily="34" charset="0"/>
              </a:rPr>
              <a:t>formats;</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de-DE" sz="2000" dirty="0">
                <a:solidFill>
                  <a:schemeClr val="tx2"/>
                </a:solidFill>
                <a:latin typeface="Calibri" panose="020F0502020204030204" pitchFamily="34" charset="0"/>
                <a:cs typeface="Calibri" panose="020F0502020204030204" pitchFamily="34" charset="0"/>
              </a:rPr>
              <a:t>Plan the symposium from the </a:t>
            </a:r>
            <a:r>
              <a:rPr lang="de-DE" sz="2000" dirty="0" smtClean="0">
                <a:solidFill>
                  <a:schemeClr val="tx2"/>
                </a:solidFill>
                <a:latin typeface="Calibri" panose="020F0502020204030204" pitchFamily="34" charset="0"/>
                <a:cs typeface="Calibri" panose="020F0502020204030204" pitchFamily="34" charset="0"/>
              </a:rPr>
              <a:t>end/outcome;</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de-DE" sz="2000" dirty="0">
                <a:solidFill>
                  <a:schemeClr val="tx2"/>
                </a:solidFill>
                <a:latin typeface="Calibri" panose="020F0502020204030204" pitchFamily="34" charset="0"/>
                <a:cs typeface="Calibri" panose="020F0502020204030204" pitchFamily="34" charset="0"/>
              </a:rPr>
              <a:t>Place at least one full contribution of </a:t>
            </a:r>
            <a:r>
              <a:rPr lang="de-DE" sz="2000" dirty="0" smtClean="0">
                <a:solidFill>
                  <a:schemeClr val="tx2"/>
                </a:solidFill>
                <a:latin typeface="Calibri" panose="020F0502020204030204" pitchFamily="34" charset="0"/>
                <a:cs typeface="Calibri" panose="020F0502020204030204" pitchFamily="34" charset="0"/>
              </a:rPr>
              <a:t>yourself;</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de-DE" sz="2000" dirty="0">
                <a:solidFill>
                  <a:schemeClr val="tx2"/>
                </a:solidFill>
                <a:latin typeface="Calibri" panose="020F0502020204030204" pitchFamily="34" charset="0"/>
                <a:cs typeface="Calibri" panose="020F0502020204030204" pitchFamily="34" charset="0"/>
              </a:rPr>
              <a:t>care of the authors sequence when presenting </a:t>
            </a:r>
            <a:r>
              <a:rPr lang="de-DE" sz="2000" dirty="0" smtClean="0">
                <a:solidFill>
                  <a:schemeClr val="tx2"/>
                </a:solidFill>
                <a:latin typeface="Calibri" panose="020F0502020204030204" pitchFamily="34" charset="0"/>
                <a:cs typeface="Calibri" panose="020F0502020204030204" pitchFamily="34" charset="0"/>
              </a:rPr>
              <a:t>together;</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de-DE" sz="2000" spc="-100" dirty="0">
                <a:solidFill>
                  <a:schemeClr val="tx2"/>
                </a:solidFill>
                <a:latin typeface="Calibri" panose="020F0502020204030204" pitchFamily="34" charset="0"/>
                <a:cs typeface="Calibri" panose="020F0502020204030204" pitchFamily="34" charset="0"/>
              </a:rPr>
              <a:t>define (and control) a comprehensive programme, which ends with open </a:t>
            </a:r>
            <a:r>
              <a:rPr lang="de-DE" sz="2000" spc="-100" dirty="0" smtClean="0">
                <a:solidFill>
                  <a:schemeClr val="tx2"/>
                </a:solidFill>
                <a:latin typeface="Calibri" panose="020F0502020204030204" pitchFamily="34" charset="0"/>
                <a:cs typeface="Calibri" panose="020F0502020204030204" pitchFamily="34" charset="0"/>
              </a:rPr>
              <a:t>questions.</a:t>
            </a:r>
            <a:endParaRPr lang="de-DE" sz="2400" dirty="0" smtClean="0">
              <a:latin typeface="Calibri" panose="020F0502020204030204" pitchFamily="34" charset="0"/>
              <a:cs typeface="Calibri" panose="020F0502020204030204" pitchFamily="34" charset="0"/>
            </a:endParaRPr>
          </a:p>
        </p:txBody>
      </p:sp>
      <p:sp>
        <p:nvSpPr>
          <p:cNvPr id="3" name="Rectangle 2"/>
          <p:cNvSpPr/>
          <p:nvPr/>
        </p:nvSpPr>
        <p:spPr>
          <a:xfrm>
            <a:off x="4067944" y="0"/>
            <a:ext cx="4860032"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b="1" dirty="0">
                <a:solidFill>
                  <a:srgbClr val="AC145A"/>
                </a:solidFill>
                <a:latin typeface="Calibri" panose="020F0502020204030204" pitchFamily="34" charset="0"/>
                <a:cs typeface="Calibri" panose="020F0502020204030204" pitchFamily="34" charset="0"/>
              </a:rPr>
              <a:t>2. Paradoxes and Ambivalences of Educational </a:t>
            </a:r>
            <a:r>
              <a:rPr lang="de-DE" sz="1400" b="1" dirty="0" smtClean="0">
                <a:solidFill>
                  <a:srgbClr val="AC145A"/>
                </a:solidFill>
                <a:latin typeface="Calibri" panose="020F0502020204030204" pitchFamily="34" charset="0"/>
                <a:cs typeface="Calibri" panose="020F0502020204030204" pitchFamily="34" charset="0"/>
              </a:rPr>
              <a:t>Research</a:t>
            </a:r>
            <a:r>
              <a:rPr lang="de-DE" sz="1400" b="1" dirty="0">
                <a:solidFill>
                  <a:srgbClr val="AC145A"/>
                </a:solidFill>
                <a:latin typeface="Calibri" panose="020F0502020204030204" pitchFamily="34" charset="0"/>
                <a:cs typeface="Calibri" panose="020F0502020204030204" pitchFamily="34" charset="0"/>
              </a:rPr>
              <a:t/>
            </a:r>
            <a:br>
              <a:rPr lang="de-DE" sz="1400" b="1" dirty="0">
                <a:solidFill>
                  <a:srgbClr val="AC145A"/>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Effect transition="in" filter="fade">
                                      <p:cBhvr>
                                        <p:cTn id="68" dur="1000"/>
                                        <p:tgtEl>
                                          <p:spTgt spid="2">
                                            <p:txEl>
                                              <p:pRg st="14" end="14"/>
                                            </p:txEl>
                                          </p:spTgt>
                                        </p:tgtEl>
                                      </p:cBhvr>
                                    </p:animEffect>
                                    <p:anim calcmode="lin" valueType="num">
                                      <p:cBhvr>
                                        <p:cTn id="69"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Effect transition="in" filter="fade">
                                      <p:cBhvr>
                                        <p:cTn id="73" dur="1000"/>
                                        <p:tgtEl>
                                          <p:spTgt spid="2">
                                            <p:txEl>
                                              <p:pRg st="15" end="15"/>
                                            </p:txEl>
                                          </p:spTgt>
                                        </p:tgtEl>
                                      </p:cBhvr>
                                    </p:animEffect>
                                    <p:anim calcmode="lin" valueType="num">
                                      <p:cBhvr>
                                        <p:cTn id="74"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16" end="16"/>
                                            </p:txEl>
                                          </p:spTgt>
                                        </p:tgtEl>
                                        <p:attrNameLst>
                                          <p:attrName>style.visibility</p:attrName>
                                        </p:attrNameLst>
                                      </p:cBhvr>
                                      <p:to>
                                        <p:strVal val="visible"/>
                                      </p:to>
                                    </p:set>
                                    <p:animEffect transition="in" filter="fade">
                                      <p:cBhvr>
                                        <p:cTn id="78" dur="1000"/>
                                        <p:tgtEl>
                                          <p:spTgt spid="2">
                                            <p:txEl>
                                              <p:pRg st="16" end="16"/>
                                            </p:txEl>
                                          </p:spTgt>
                                        </p:tgtEl>
                                      </p:cBhvr>
                                    </p:animEffect>
                                    <p:anim calcmode="lin" valueType="num">
                                      <p:cBhvr>
                                        <p:cTn id="79"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1000"/>
                                        <p:tgtEl>
                                          <p:spTgt spid="2">
                                            <p:txEl>
                                              <p:pRg st="17" end="17"/>
                                            </p:txEl>
                                          </p:spTgt>
                                        </p:tgtEl>
                                      </p:cBhvr>
                                    </p:animEffect>
                                    <p:anim calcmode="lin" valueType="num">
                                      <p:cBhvr>
                                        <p:cTn id="8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
                                            <p:txEl>
                                              <p:pRg st="18" end="18"/>
                                            </p:txEl>
                                          </p:spTgt>
                                        </p:tgtEl>
                                        <p:attrNameLst>
                                          <p:attrName>style.visibility</p:attrName>
                                        </p:attrNameLst>
                                      </p:cBhvr>
                                      <p:to>
                                        <p:strVal val="visible"/>
                                      </p:to>
                                    </p:set>
                                    <p:animEffect transition="in" filter="fade">
                                      <p:cBhvr>
                                        <p:cTn id="88" dur="1000"/>
                                        <p:tgtEl>
                                          <p:spTgt spid="2">
                                            <p:txEl>
                                              <p:pRg st="18" end="18"/>
                                            </p:txEl>
                                          </p:spTgt>
                                        </p:tgtEl>
                                      </p:cBhvr>
                                    </p:animEffect>
                                    <p:anim calcmode="lin" valueType="num">
                                      <p:cBhvr>
                                        <p:cTn id="89"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
                                            <p:txEl>
                                              <p:pRg st="19" end="19"/>
                                            </p:txEl>
                                          </p:spTgt>
                                        </p:tgtEl>
                                        <p:attrNameLst>
                                          <p:attrName>style.visibility</p:attrName>
                                        </p:attrNameLst>
                                      </p:cBhvr>
                                      <p:to>
                                        <p:strVal val="visible"/>
                                      </p:to>
                                    </p:set>
                                    <p:animEffect transition="in" filter="fade">
                                      <p:cBhvr>
                                        <p:cTn id="93" dur="1000"/>
                                        <p:tgtEl>
                                          <p:spTgt spid="2">
                                            <p:txEl>
                                              <p:pRg st="19" end="19"/>
                                            </p:txEl>
                                          </p:spTgt>
                                        </p:tgtEl>
                                      </p:cBhvr>
                                    </p:animEffect>
                                    <p:anim calcmode="lin" valueType="num">
                                      <p:cBhvr>
                                        <p:cTn id="94"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95"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052736"/>
            <a:ext cx="8892480" cy="5457904"/>
          </a:xfrm>
          <a:prstGeom prst="rect">
            <a:avLst/>
          </a:prstGeom>
        </p:spPr>
        <p:txBody>
          <a:bodyPr wrap="square">
            <a:spAutoFit/>
          </a:bodyPr>
          <a:lstStyle/>
          <a:p>
            <a:pPr algn="ctr"/>
            <a:r>
              <a:rPr lang="de-DE" sz="2800" b="1" u="sng" spc="-100" dirty="0" smtClean="0">
                <a:solidFill>
                  <a:schemeClr val="tx2"/>
                </a:solidFill>
                <a:latin typeface="Calibri" panose="020F0502020204030204" pitchFamily="34" charset="0"/>
                <a:ea typeface="Tahoma" panose="020B0604030504040204" pitchFamily="34" charset="0"/>
                <a:cs typeface="Calibri" panose="020F0502020204030204" pitchFamily="34" charset="0"/>
              </a:rPr>
              <a:t>(2) </a:t>
            </a:r>
            <a:r>
              <a:rPr lang="de-DE" sz="2800" b="1" u="sng" spc="-100" dirty="0">
                <a:solidFill>
                  <a:schemeClr val="tx2"/>
                </a:solidFill>
                <a:latin typeface="Calibri" panose="020F0502020204030204" pitchFamily="34" charset="0"/>
                <a:ea typeface="Tahoma" panose="020B0604030504040204" pitchFamily="34" charset="0"/>
                <a:cs typeface="Calibri" panose="020F0502020204030204" pitchFamily="34" charset="0"/>
              </a:rPr>
              <a:t>Cooperation and/or competition? (strategy, management)</a:t>
            </a: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Attending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conferences</a:t>
            </a: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Be proactive (to be first) and supportive (to be on the list</a:t>
            </a:r>
            <a:r>
              <a:rPr lang="en-US" sz="2000" dirty="0" smtClean="0">
                <a:solidFill>
                  <a:schemeClr val="tx2"/>
                </a:solidFill>
                <a:latin typeface="Calibri" panose="020F0502020204030204" pitchFamily="34" charset="0"/>
                <a:cs typeface="Calibri" panose="020F0502020204030204" pitchFamily="34" charset="0"/>
              </a:rPr>
              <a:t>);</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Don’t promise too much in order to not become a </a:t>
            </a:r>
            <a:r>
              <a:rPr lang="en-US" sz="2000" dirty="0" smtClean="0">
                <a:solidFill>
                  <a:schemeClr val="tx2"/>
                </a:solidFill>
                <a:latin typeface="Calibri" panose="020F0502020204030204" pitchFamily="34" charset="0"/>
                <a:cs typeface="Calibri" panose="020F0502020204030204" pitchFamily="34" charset="0"/>
              </a:rPr>
              <a:t>servant;</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Be prepared to </a:t>
            </a:r>
            <a:r>
              <a:rPr lang="en-US" sz="2000" dirty="0" smtClean="0">
                <a:solidFill>
                  <a:schemeClr val="tx2"/>
                </a:solidFill>
                <a:latin typeface="Calibri" panose="020F0502020204030204" pitchFamily="34" charset="0"/>
                <a:cs typeface="Calibri" panose="020F0502020204030204" pitchFamily="34" charset="0"/>
              </a:rPr>
              <a:t>present </a:t>
            </a:r>
            <a:r>
              <a:rPr lang="en-US" sz="2000" dirty="0">
                <a:solidFill>
                  <a:schemeClr val="tx2"/>
                </a:solidFill>
                <a:latin typeface="Calibri" panose="020F0502020204030204" pitchFamily="34" charset="0"/>
                <a:cs typeface="Calibri" panose="020F0502020204030204" pitchFamily="34" charset="0"/>
              </a:rPr>
              <a:t>your research project, but not too much </a:t>
            </a:r>
            <a:r>
              <a:rPr lang="en-US" sz="2000" dirty="0" smtClean="0">
                <a:solidFill>
                  <a:schemeClr val="tx2"/>
                </a:solidFill>
                <a:latin typeface="Calibri" panose="020F0502020204030204" pitchFamily="34" charset="0"/>
                <a:cs typeface="Calibri" panose="020F0502020204030204" pitchFamily="34" charset="0"/>
              </a:rPr>
              <a:t>detailed;</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Create/administer an address book with </a:t>
            </a:r>
            <a:r>
              <a:rPr lang="en-US" sz="2000" dirty="0" smtClean="0">
                <a:solidFill>
                  <a:schemeClr val="tx2"/>
                </a:solidFill>
                <a:latin typeface="Calibri" panose="020F0502020204030204" pitchFamily="34" charset="0"/>
                <a:cs typeface="Calibri" panose="020F0502020204030204" pitchFamily="34" charset="0"/>
              </a:rPr>
              <a:t>comments.</a:t>
            </a:r>
            <a:endParaRPr lang="de-DE" sz="2000" dirty="0">
              <a:solidFill>
                <a:schemeClr val="tx2"/>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de-DE" sz="800" dirty="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Publishing in 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journals</a:t>
            </a: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Define different roles, rights and obligations very early and in written </a:t>
            </a:r>
            <a:r>
              <a:rPr lang="en-US" sz="2000" dirty="0" smtClean="0">
                <a:solidFill>
                  <a:schemeClr val="tx2"/>
                </a:solidFill>
                <a:latin typeface="Calibri" panose="020F0502020204030204" pitchFamily="34" charset="0"/>
                <a:cs typeface="Calibri" panose="020F0502020204030204" pitchFamily="34" charset="0"/>
              </a:rPr>
              <a:t>form;</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Do not accept formal hierarchies as a </a:t>
            </a:r>
            <a:r>
              <a:rPr lang="en-US" sz="2000" dirty="0" smtClean="0">
                <a:solidFill>
                  <a:schemeClr val="tx2"/>
                </a:solidFill>
                <a:latin typeface="Calibri" panose="020F0502020204030204" pitchFamily="34" charset="0"/>
                <a:cs typeface="Calibri" panose="020F0502020204030204" pitchFamily="34" charset="0"/>
              </a:rPr>
              <a:t>criterion;</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After the decision to publish work </a:t>
            </a:r>
            <a:r>
              <a:rPr lang="en-US" sz="2000" dirty="0" smtClean="0">
                <a:solidFill>
                  <a:schemeClr val="tx2"/>
                </a:solidFill>
                <a:latin typeface="Calibri" panose="020F0502020204030204" pitchFamily="34" charset="0"/>
                <a:cs typeface="Calibri" panose="020F0502020204030204" pitchFamily="34" charset="0"/>
              </a:rPr>
              <a:t>speedy </a:t>
            </a:r>
            <a:r>
              <a:rPr lang="en-US" sz="2000" dirty="0">
                <a:solidFill>
                  <a:schemeClr val="tx2"/>
                </a:solidFill>
                <a:latin typeface="Calibri" panose="020F0502020204030204" pitchFamily="34" charset="0"/>
                <a:cs typeface="Calibri" panose="020F0502020204030204" pitchFamily="34" charset="0"/>
              </a:rPr>
              <a:t>and </a:t>
            </a:r>
            <a:r>
              <a:rPr lang="en-US" sz="2000" dirty="0" smtClean="0">
                <a:solidFill>
                  <a:schemeClr val="tx2"/>
                </a:solidFill>
                <a:latin typeface="Calibri" panose="020F0502020204030204" pitchFamily="34" charset="0"/>
                <a:cs typeface="Calibri" panose="020F0502020204030204" pitchFamily="34" charset="0"/>
              </a:rPr>
              <a:t>targeted;</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Make sure that all get the same data and </a:t>
            </a:r>
            <a:r>
              <a:rPr lang="en-US" sz="2000" dirty="0" smtClean="0">
                <a:solidFill>
                  <a:schemeClr val="tx2"/>
                </a:solidFill>
                <a:latin typeface="Calibri" panose="020F0502020204030204" pitchFamily="34" charset="0"/>
                <a:cs typeface="Calibri" panose="020F0502020204030204" pitchFamily="34" charset="0"/>
              </a:rPr>
              <a:t>information.</a:t>
            </a:r>
            <a:endParaRPr lang="de-DE" sz="2000" dirty="0">
              <a:solidFill>
                <a:schemeClr val="tx2"/>
              </a:solidFill>
              <a:latin typeface="Calibri" panose="020F0502020204030204" pitchFamily="34" charset="0"/>
              <a:cs typeface="Calibri" panose="020F0502020204030204" pitchFamily="34" charset="0"/>
            </a:endParaRPr>
          </a:p>
          <a:p>
            <a:pPr>
              <a:lnSpc>
                <a:spcPts val="2200"/>
              </a:lnSpc>
            </a:pPr>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pPr>
              <a:lnSpc>
                <a:spcPts val="2200"/>
              </a:lnSpc>
            </a:pP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Organising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symposia</a:t>
            </a:r>
          </a:p>
          <a:p>
            <a:pPr marL="285750" indent="-28575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Reciprocity: give others the same support you </a:t>
            </a:r>
            <a:r>
              <a:rPr lang="en-US" sz="2000" dirty="0" smtClean="0">
                <a:solidFill>
                  <a:schemeClr val="tx2"/>
                </a:solidFill>
                <a:latin typeface="Calibri" panose="020F0502020204030204" pitchFamily="34" charset="0"/>
                <a:cs typeface="Calibri" panose="020F0502020204030204" pitchFamily="34" charset="0"/>
              </a:rPr>
              <a:t>got;</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Make clear what you expect and what you are willing to </a:t>
            </a:r>
            <a:r>
              <a:rPr lang="en-US" sz="2000" dirty="0" smtClean="0">
                <a:solidFill>
                  <a:schemeClr val="tx2"/>
                </a:solidFill>
                <a:latin typeface="Calibri" panose="020F0502020204030204" pitchFamily="34" charset="0"/>
                <a:cs typeface="Calibri" panose="020F0502020204030204" pitchFamily="34" charset="0"/>
              </a:rPr>
              <a:t>invest;</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Insist on written communication; use the CC:-</a:t>
            </a:r>
            <a:r>
              <a:rPr lang="en-US" sz="2000" dirty="0" smtClean="0">
                <a:solidFill>
                  <a:schemeClr val="tx2"/>
                </a:solidFill>
                <a:latin typeface="Calibri" panose="020F0502020204030204" pitchFamily="34" charset="0"/>
                <a:cs typeface="Calibri" panose="020F0502020204030204" pitchFamily="34" charset="0"/>
              </a:rPr>
              <a:t>function;</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Consider and respect different research </a:t>
            </a:r>
            <a:r>
              <a:rPr lang="en-US" sz="2000" dirty="0" smtClean="0">
                <a:solidFill>
                  <a:schemeClr val="tx2"/>
                </a:solidFill>
                <a:latin typeface="Calibri" panose="020F0502020204030204" pitchFamily="34" charset="0"/>
                <a:cs typeface="Calibri" panose="020F0502020204030204" pitchFamily="34" charset="0"/>
              </a:rPr>
              <a:t>cultures.</a:t>
            </a:r>
            <a:endParaRPr lang="de-DE" sz="2000" dirty="0">
              <a:solidFill>
                <a:schemeClr val="tx2"/>
              </a:solidFill>
              <a:latin typeface="Calibri" panose="020F0502020204030204" pitchFamily="34" charset="0"/>
              <a:cs typeface="Calibri" panose="020F0502020204030204" pitchFamily="34" charset="0"/>
            </a:endParaRPr>
          </a:p>
        </p:txBody>
      </p:sp>
      <p:sp>
        <p:nvSpPr>
          <p:cNvPr id="3" name="Rectangle 2"/>
          <p:cNvSpPr/>
          <p:nvPr/>
        </p:nvSpPr>
        <p:spPr>
          <a:xfrm>
            <a:off x="4067944" y="0"/>
            <a:ext cx="4860032"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b="1" dirty="0">
                <a:solidFill>
                  <a:srgbClr val="AC145A"/>
                </a:solidFill>
                <a:latin typeface="Calibri" panose="020F0502020204030204" pitchFamily="34" charset="0"/>
                <a:cs typeface="Calibri" panose="020F0502020204030204" pitchFamily="34" charset="0"/>
              </a:rPr>
              <a:t>2. Paradoxes and Ambivalences of Educational </a:t>
            </a:r>
            <a:r>
              <a:rPr lang="de-DE" sz="1400" b="1" dirty="0" smtClean="0">
                <a:solidFill>
                  <a:srgbClr val="AC145A"/>
                </a:solidFill>
                <a:latin typeface="Calibri" panose="020F0502020204030204" pitchFamily="34" charset="0"/>
                <a:cs typeface="Calibri" panose="020F0502020204030204" pitchFamily="34" charset="0"/>
              </a:rPr>
              <a:t>Research</a:t>
            </a:r>
            <a:r>
              <a:rPr lang="de-DE" sz="1400" b="1" dirty="0">
                <a:solidFill>
                  <a:srgbClr val="AC145A"/>
                </a:solidFill>
                <a:latin typeface="Calibri" panose="020F0502020204030204" pitchFamily="34" charset="0"/>
                <a:cs typeface="Calibri" panose="020F0502020204030204" pitchFamily="34" charset="0"/>
              </a:rPr>
              <a:t/>
            </a:r>
            <a:br>
              <a:rPr lang="de-DE" sz="1400" b="1" dirty="0">
                <a:solidFill>
                  <a:srgbClr val="AC145A"/>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91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Effect transition="in" filter="fade">
                                      <p:cBhvr>
                                        <p:cTn id="68" dur="1000"/>
                                        <p:tgtEl>
                                          <p:spTgt spid="2">
                                            <p:txEl>
                                              <p:pRg st="14" end="14"/>
                                            </p:txEl>
                                          </p:spTgt>
                                        </p:tgtEl>
                                      </p:cBhvr>
                                    </p:animEffect>
                                    <p:anim calcmode="lin" valueType="num">
                                      <p:cBhvr>
                                        <p:cTn id="69"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Effect transition="in" filter="fade">
                                      <p:cBhvr>
                                        <p:cTn id="73" dur="1000"/>
                                        <p:tgtEl>
                                          <p:spTgt spid="2">
                                            <p:txEl>
                                              <p:pRg st="15" end="15"/>
                                            </p:txEl>
                                          </p:spTgt>
                                        </p:tgtEl>
                                      </p:cBhvr>
                                    </p:animEffect>
                                    <p:anim calcmode="lin" valueType="num">
                                      <p:cBhvr>
                                        <p:cTn id="74"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16" end="16"/>
                                            </p:txEl>
                                          </p:spTgt>
                                        </p:tgtEl>
                                        <p:attrNameLst>
                                          <p:attrName>style.visibility</p:attrName>
                                        </p:attrNameLst>
                                      </p:cBhvr>
                                      <p:to>
                                        <p:strVal val="visible"/>
                                      </p:to>
                                    </p:set>
                                    <p:animEffect transition="in" filter="fade">
                                      <p:cBhvr>
                                        <p:cTn id="78" dur="1000"/>
                                        <p:tgtEl>
                                          <p:spTgt spid="2">
                                            <p:txEl>
                                              <p:pRg st="16" end="16"/>
                                            </p:txEl>
                                          </p:spTgt>
                                        </p:tgtEl>
                                      </p:cBhvr>
                                    </p:animEffect>
                                    <p:anim calcmode="lin" valueType="num">
                                      <p:cBhvr>
                                        <p:cTn id="79"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1000"/>
                                        <p:tgtEl>
                                          <p:spTgt spid="2">
                                            <p:txEl>
                                              <p:pRg st="17" end="17"/>
                                            </p:txEl>
                                          </p:spTgt>
                                        </p:tgtEl>
                                      </p:cBhvr>
                                    </p:animEffect>
                                    <p:anim calcmode="lin" valueType="num">
                                      <p:cBhvr>
                                        <p:cTn id="8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
                                            <p:txEl>
                                              <p:pRg st="18" end="18"/>
                                            </p:txEl>
                                          </p:spTgt>
                                        </p:tgtEl>
                                        <p:attrNameLst>
                                          <p:attrName>style.visibility</p:attrName>
                                        </p:attrNameLst>
                                      </p:cBhvr>
                                      <p:to>
                                        <p:strVal val="visible"/>
                                      </p:to>
                                    </p:set>
                                    <p:animEffect transition="in" filter="fade">
                                      <p:cBhvr>
                                        <p:cTn id="88" dur="1000"/>
                                        <p:tgtEl>
                                          <p:spTgt spid="2">
                                            <p:txEl>
                                              <p:pRg st="18" end="18"/>
                                            </p:txEl>
                                          </p:spTgt>
                                        </p:tgtEl>
                                      </p:cBhvr>
                                    </p:animEffect>
                                    <p:anim calcmode="lin" valueType="num">
                                      <p:cBhvr>
                                        <p:cTn id="89"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052736"/>
            <a:ext cx="8892480" cy="5668218"/>
          </a:xfrm>
          <a:prstGeom prst="rect">
            <a:avLst/>
          </a:prstGeom>
        </p:spPr>
        <p:txBody>
          <a:bodyPr wrap="square">
            <a:spAutoFit/>
          </a:bodyPr>
          <a:lstStyle/>
          <a:p>
            <a:r>
              <a:rPr lang="de-DE" sz="2800" b="1" u="sng" spc="-100" dirty="0" smtClean="0">
                <a:solidFill>
                  <a:schemeClr val="tx2"/>
                </a:solidFill>
                <a:latin typeface="Calibri" panose="020F0502020204030204" pitchFamily="34" charset="0"/>
                <a:ea typeface="Tahoma" panose="020B0604030504040204" pitchFamily="34" charset="0"/>
                <a:cs typeface="Calibri" panose="020F0502020204030204" pitchFamily="34" charset="0"/>
              </a:rPr>
              <a:t>(3) </a:t>
            </a:r>
            <a:r>
              <a:rPr lang="de-DE" sz="2800" b="1" u="sng" spc="-100" dirty="0">
                <a:solidFill>
                  <a:schemeClr val="tx2"/>
                </a:solidFill>
                <a:latin typeface="Calibri" panose="020F0502020204030204" pitchFamily="34" charset="0"/>
                <a:ea typeface="Tahoma" panose="020B0604030504040204" pitchFamily="34" charset="0"/>
                <a:cs typeface="Calibri" panose="020F0502020204030204" pitchFamily="34" charset="0"/>
              </a:rPr>
              <a:t>Networking and/or Individualising (communication, cultures)</a:t>
            </a: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Attending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conferences</a:t>
            </a: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Observe different research and communication </a:t>
            </a:r>
            <a:r>
              <a:rPr lang="en-US" sz="2000" dirty="0" smtClean="0">
                <a:solidFill>
                  <a:schemeClr val="tx2"/>
                </a:solidFill>
                <a:latin typeface="Calibri" panose="020F0502020204030204" pitchFamily="34" charset="0"/>
                <a:cs typeface="Calibri" panose="020F0502020204030204" pitchFamily="34" charset="0"/>
              </a:rPr>
              <a:t>cultures;</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Avoid extensive conference </a:t>
            </a:r>
            <a:r>
              <a:rPr lang="en-US" sz="2000" dirty="0" smtClean="0">
                <a:solidFill>
                  <a:schemeClr val="tx2"/>
                </a:solidFill>
                <a:latin typeface="Calibri" panose="020F0502020204030204" pitchFamily="34" charset="0"/>
                <a:cs typeface="Calibri" panose="020F0502020204030204" pitchFamily="34" charset="0"/>
              </a:rPr>
              <a:t>jumping;</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Investigate on structure and content of former </a:t>
            </a:r>
            <a:r>
              <a:rPr lang="en-US" sz="2000" dirty="0" smtClean="0">
                <a:solidFill>
                  <a:schemeClr val="tx2"/>
                </a:solidFill>
                <a:latin typeface="Calibri" panose="020F0502020204030204" pitchFamily="34" charset="0"/>
                <a:cs typeface="Calibri" panose="020F0502020204030204" pitchFamily="34" charset="0"/>
              </a:rPr>
              <a:t>conferences;</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Contribute to networks in order to become part of the </a:t>
            </a:r>
            <a:r>
              <a:rPr lang="en-US" sz="2000" dirty="0" smtClean="0">
                <a:solidFill>
                  <a:schemeClr val="tx2"/>
                </a:solidFill>
                <a:latin typeface="Calibri" panose="020F0502020204030204" pitchFamily="34" charset="0"/>
                <a:cs typeface="Calibri" panose="020F0502020204030204" pitchFamily="34" charset="0"/>
              </a:rPr>
              <a:t>structure;</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Present your paper as a special, valuable contribution to the </a:t>
            </a:r>
            <a:r>
              <a:rPr lang="en-US" sz="2000" dirty="0" smtClean="0">
                <a:solidFill>
                  <a:schemeClr val="tx2"/>
                </a:solidFill>
                <a:latin typeface="Calibri" panose="020F0502020204030204" pitchFamily="34" charset="0"/>
                <a:cs typeface="Calibri" panose="020F0502020204030204" pitchFamily="34" charset="0"/>
              </a:rPr>
              <a:t>field.</a:t>
            </a:r>
            <a:endParaRPr lang="de-DE" sz="2000" dirty="0">
              <a:solidFill>
                <a:schemeClr val="tx2"/>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de-DE" sz="800" dirty="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Publishing in 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journals</a:t>
            </a: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Mix different </a:t>
            </a:r>
            <a:r>
              <a:rPr lang="en-US" sz="2000" dirty="0" smtClean="0">
                <a:solidFill>
                  <a:schemeClr val="tx2"/>
                </a:solidFill>
                <a:latin typeface="Calibri" panose="020F0502020204030204" pitchFamily="34" charset="0"/>
                <a:cs typeface="Calibri" panose="020F0502020204030204" pitchFamily="34" charset="0"/>
              </a:rPr>
              <a:t>nations/languages;</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Take diversity as a productive </a:t>
            </a:r>
            <a:r>
              <a:rPr lang="en-US" sz="2000" dirty="0" smtClean="0">
                <a:solidFill>
                  <a:schemeClr val="tx2"/>
                </a:solidFill>
                <a:latin typeface="Calibri" panose="020F0502020204030204" pitchFamily="34" charset="0"/>
                <a:cs typeface="Calibri" panose="020F0502020204030204" pitchFamily="34" charset="0"/>
              </a:rPr>
              <a:t>resource;</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Give individuals or a supporting network a grateful </a:t>
            </a:r>
            <a:r>
              <a:rPr lang="en-US" sz="2000" dirty="0" smtClean="0">
                <a:solidFill>
                  <a:schemeClr val="tx2"/>
                </a:solidFill>
                <a:latin typeface="Calibri" panose="020F0502020204030204" pitchFamily="34" charset="0"/>
                <a:cs typeface="Calibri" panose="020F0502020204030204" pitchFamily="34" charset="0"/>
              </a:rPr>
              <a:t>footnote;</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Keep in mind of network members as possible co-applicants for </a:t>
            </a:r>
            <a:r>
              <a:rPr lang="en-US" sz="2000" dirty="0" smtClean="0">
                <a:solidFill>
                  <a:schemeClr val="tx2"/>
                </a:solidFill>
                <a:latin typeface="Calibri" panose="020F0502020204030204" pitchFamily="34" charset="0"/>
                <a:cs typeface="Calibri" panose="020F0502020204030204" pitchFamily="34" charset="0"/>
              </a:rPr>
              <a:t>funds.</a:t>
            </a:r>
            <a:endParaRPr lang="de-DE" sz="2000" dirty="0">
              <a:solidFill>
                <a:schemeClr val="tx2"/>
              </a:solidFill>
              <a:latin typeface="Calibri" panose="020F0502020204030204" pitchFamily="34" charset="0"/>
              <a:cs typeface="Calibri" panose="020F0502020204030204" pitchFamily="34" charset="0"/>
            </a:endParaRP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Organising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symposia</a:t>
            </a:r>
          </a:p>
          <a:p>
            <a:pPr marL="285750" indent="-28575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Take the network as a resource also in financial </a:t>
            </a:r>
            <a:r>
              <a:rPr lang="en-US" sz="2000" dirty="0" smtClean="0">
                <a:solidFill>
                  <a:schemeClr val="tx2"/>
                </a:solidFill>
                <a:latin typeface="Calibri" panose="020F0502020204030204" pitchFamily="34" charset="0"/>
                <a:cs typeface="Calibri" panose="020F0502020204030204" pitchFamily="34" charset="0"/>
              </a:rPr>
              <a:t>respects;</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Compose a symposium not only as a network’s closed </a:t>
            </a:r>
            <a:r>
              <a:rPr lang="en-US" sz="2000" dirty="0" smtClean="0">
                <a:solidFill>
                  <a:schemeClr val="tx2"/>
                </a:solidFill>
                <a:latin typeface="Calibri" panose="020F0502020204030204" pitchFamily="34" charset="0"/>
                <a:cs typeface="Calibri" panose="020F0502020204030204" pitchFamily="34" charset="0"/>
              </a:rPr>
              <a:t>shop;</a:t>
            </a:r>
            <a:endParaRPr lang="de-DE" sz="20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Ø"/>
            </a:pPr>
            <a:r>
              <a:rPr lang="en-US" sz="2000" spc="-100" dirty="0">
                <a:solidFill>
                  <a:schemeClr val="tx2"/>
                </a:solidFill>
                <a:latin typeface="Calibri" panose="020F0502020204030204" pitchFamily="34" charset="0"/>
                <a:cs typeface="Calibri" panose="020F0502020204030204" pitchFamily="34" charset="0"/>
              </a:rPr>
              <a:t>Keep control over the outcome of a symposium and participate in planning the next </a:t>
            </a:r>
            <a:r>
              <a:rPr lang="en-US" sz="2000" spc="-100" dirty="0" smtClean="0">
                <a:solidFill>
                  <a:schemeClr val="tx2"/>
                </a:solidFill>
                <a:latin typeface="Calibri" panose="020F0502020204030204" pitchFamily="34" charset="0"/>
                <a:cs typeface="Calibri" panose="020F0502020204030204" pitchFamily="34" charset="0"/>
              </a:rPr>
              <a:t>one;</a:t>
            </a:r>
            <a:endParaRPr lang="de-DE" sz="2000" spc="-100" dirty="0">
              <a:solidFill>
                <a:schemeClr val="tx2"/>
              </a:solidFill>
              <a:latin typeface="Calibri" panose="020F0502020204030204" pitchFamily="34" charset="0"/>
              <a:cs typeface="Calibri" panose="020F0502020204030204" pitchFamily="34" charset="0"/>
            </a:endParaRPr>
          </a:p>
          <a:p>
            <a:pPr marL="285750" indent="-285750">
              <a:lnSpc>
                <a:spcPts val="2200"/>
              </a:lnSpc>
              <a:buFont typeface="Wingdings" panose="05000000000000000000" pitchFamily="2" charset="2"/>
              <a:buChar char="Ø"/>
            </a:pPr>
            <a:r>
              <a:rPr lang="en-US" sz="2000" spc="-100" dirty="0">
                <a:solidFill>
                  <a:schemeClr val="tx2"/>
                </a:solidFill>
                <a:latin typeface="Calibri" panose="020F0502020204030204" pitchFamily="34" charset="0"/>
                <a:cs typeface="Calibri" panose="020F0502020204030204" pitchFamily="34" charset="0"/>
              </a:rPr>
              <a:t>Decide in which areas you want to become a leading figure and in which one a </a:t>
            </a:r>
            <a:r>
              <a:rPr lang="en-US" sz="2000" spc="-100" dirty="0" smtClean="0">
                <a:solidFill>
                  <a:schemeClr val="tx2"/>
                </a:solidFill>
                <a:latin typeface="Calibri" panose="020F0502020204030204" pitchFamily="34" charset="0"/>
                <a:cs typeface="Calibri" panose="020F0502020204030204" pitchFamily="34" charset="0"/>
              </a:rPr>
              <a:t>participant.</a:t>
            </a:r>
            <a:endParaRPr lang="de-DE" sz="2000" spc="-100" dirty="0">
              <a:solidFill>
                <a:schemeClr val="tx2"/>
              </a:solidFill>
              <a:latin typeface="Calibri" panose="020F0502020204030204" pitchFamily="34" charset="0"/>
              <a:cs typeface="Calibri" panose="020F0502020204030204" pitchFamily="34" charset="0"/>
            </a:endParaRPr>
          </a:p>
        </p:txBody>
      </p:sp>
      <p:sp>
        <p:nvSpPr>
          <p:cNvPr id="3" name="Rectangle 2"/>
          <p:cNvSpPr/>
          <p:nvPr/>
        </p:nvSpPr>
        <p:spPr>
          <a:xfrm>
            <a:off x="4067944" y="0"/>
            <a:ext cx="4860032"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b="1" dirty="0">
                <a:solidFill>
                  <a:srgbClr val="AC145A"/>
                </a:solidFill>
                <a:latin typeface="Calibri" panose="020F0502020204030204" pitchFamily="34" charset="0"/>
                <a:cs typeface="Calibri" panose="020F0502020204030204" pitchFamily="34" charset="0"/>
              </a:rPr>
              <a:t>2. Paradoxes and Ambivalences of Educational </a:t>
            </a:r>
            <a:r>
              <a:rPr lang="de-DE" sz="1400" b="1" dirty="0" smtClean="0">
                <a:solidFill>
                  <a:srgbClr val="AC145A"/>
                </a:solidFill>
                <a:latin typeface="Calibri" panose="020F0502020204030204" pitchFamily="34" charset="0"/>
                <a:cs typeface="Calibri" panose="020F0502020204030204" pitchFamily="34" charset="0"/>
              </a:rPr>
              <a:t>Research</a:t>
            </a:r>
            <a:r>
              <a:rPr lang="de-DE" sz="1400" b="1" dirty="0">
                <a:solidFill>
                  <a:srgbClr val="AC145A"/>
                </a:solidFill>
                <a:latin typeface="Calibri" panose="020F0502020204030204" pitchFamily="34" charset="0"/>
                <a:cs typeface="Calibri" panose="020F0502020204030204" pitchFamily="34" charset="0"/>
              </a:rPr>
              <a:t/>
            </a:r>
            <a:br>
              <a:rPr lang="de-DE" sz="1400" b="1" dirty="0">
                <a:solidFill>
                  <a:srgbClr val="AC145A"/>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47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3" end="13"/>
                                            </p:txEl>
                                          </p:spTgt>
                                        </p:tgtEl>
                                        <p:attrNameLst>
                                          <p:attrName>style.visibility</p:attrName>
                                        </p:attrNameLst>
                                      </p:cBhvr>
                                      <p:to>
                                        <p:strVal val="visible"/>
                                      </p:to>
                                    </p:set>
                                    <p:animEffect transition="in" filter="fade">
                                      <p:cBhvr>
                                        <p:cTn id="66" dur="1000"/>
                                        <p:tgtEl>
                                          <p:spTgt spid="2">
                                            <p:txEl>
                                              <p:pRg st="13" end="13"/>
                                            </p:txEl>
                                          </p:spTgt>
                                        </p:tgtEl>
                                      </p:cBhvr>
                                    </p:animEffect>
                                    <p:anim calcmode="lin" valueType="num">
                                      <p:cBhvr>
                                        <p:cTn id="6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Effect transition="in" filter="fade">
                                      <p:cBhvr>
                                        <p:cTn id="73" dur="1000"/>
                                        <p:tgtEl>
                                          <p:spTgt spid="2">
                                            <p:txEl>
                                              <p:pRg st="15" end="15"/>
                                            </p:txEl>
                                          </p:spTgt>
                                        </p:tgtEl>
                                      </p:cBhvr>
                                    </p:animEffect>
                                    <p:anim calcmode="lin" valueType="num">
                                      <p:cBhvr>
                                        <p:cTn id="74"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16" end="16"/>
                                            </p:txEl>
                                          </p:spTgt>
                                        </p:tgtEl>
                                        <p:attrNameLst>
                                          <p:attrName>style.visibility</p:attrName>
                                        </p:attrNameLst>
                                      </p:cBhvr>
                                      <p:to>
                                        <p:strVal val="visible"/>
                                      </p:to>
                                    </p:set>
                                    <p:animEffect transition="in" filter="fade">
                                      <p:cBhvr>
                                        <p:cTn id="78" dur="1000"/>
                                        <p:tgtEl>
                                          <p:spTgt spid="2">
                                            <p:txEl>
                                              <p:pRg st="16" end="16"/>
                                            </p:txEl>
                                          </p:spTgt>
                                        </p:tgtEl>
                                      </p:cBhvr>
                                    </p:animEffect>
                                    <p:anim calcmode="lin" valueType="num">
                                      <p:cBhvr>
                                        <p:cTn id="79"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1000"/>
                                        <p:tgtEl>
                                          <p:spTgt spid="2">
                                            <p:txEl>
                                              <p:pRg st="17" end="17"/>
                                            </p:txEl>
                                          </p:spTgt>
                                        </p:tgtEl>
                                      </p:cBhvr>
                                    </p:animEffect>
                                    <p:anim calcmode="lin" valueType="num">
                                      <p:cBhvr>
                                        <p:cTn id="8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
                                            <p:txEl>
                                              <p:pRg st="18" end="18"/>
                                            </p:txEl>
                                          </p:spTgt>
                                        </p:tgtEl>
                                        <p:attrNameLst>
                                          <p:attrName>style.visibility</p:attrName>
                                        </p:attrNameLst>
                                      </p:cBhvr>
                                      <p:to>
                                        <p:strVal val="visible"/>
                                      </p:to>
                                    </p:set>
                                    <p:animEffect transition="in" filter="fade">
                                      <p:cBhvr>
                                        <p:cTn id="88" dur="1000"/>
                                        <p:tgtEl>
                                          <p:spTgt spid="2">
                                            <p:txEl>
                                              <p:pRg st="18" end="18"/>
                                            </p:txEl>
                                          </p:spTgt>
                                        </p:tgtEl>
                                      </p:cBhvr>
                                    </p:animEffect>
                                    <p:anim calcmode="lin" valueType="num">
                                      <p:cBhvr>
                                        <p:cTn id="89"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
                                            <p:txEl>
                                              <p:pRg st="19" end="19"/>
                                            </p:txEl>
                                          </p:spTgt>
                                        </p:tgtEl>
                                        <p:attrNameLst>
                                          <p:attrName>style.visibility</p:attrName>
                                        </p:attrNameLst>
                                      </p:cBhvr>
                                      <p:to>
                                        <p:strVal val="visible"/>
                                      </p:to>
                                    </p:set>
                                    <p:animEffect transition="in" filter="fade">
                                      <p:cBhvr>
                                        <p:cTn id="93" dur="1000"/>
                                        <p:tgtEl>
                                          <p:spTgt spid="2">
                                            <p:txEl>
                                              <p:pRg st="19" end="19"/>
                                            </p:txEl>
                                          </p:spTgt>
                                        </p:tgtEl>
                                      </p:cBhvr>
                                    </p:animEffect>
                                    <p:anim calcmode="lin" valueType="num">
                                      <p:cBhvr>
                                        <p:cTn id="94"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95"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124744"/>
            <a:ext cx="8892480" cy="5386090"/>
          </a:xfrm>
          <a:prstGeom prst="rect">
            <a:avLst/>
          </a:prstGeom>
        </p:spPr>
        <p:txBody>
          <a:bodyPr wrap="square">
            <a:spAutoFit/>
          </a:bodyPr>
          <a:lstStyle/>
          <a:p>
            <a:r>
              <a:rPr lang="de-DE" sz="2800" b="1" u="sng" spc="-120" dirty="0" smtClean="0">
                <a:solidFill>
                  <a:schemeClr val="tx2"/>
                </a:solidFill>
                <a:latin typeface="Calibri" panose="020F0502020204030204" pitchFamily="34" charset="0"/>
                <a:ea typeface="Tahoma" panose="020B0604030504040204" pitchFamily="34" charset="0"/>
                <a:cs typeface="Calibri" panose="020F0502020204030204" pitchFamily="34" charset="0"/>
              </a:rPr>
              <a:t>(4) </a:t>
            </a:r>
            <a:r>
              <a:rPr lang="de-DE" sz="2800" b="1" u="sng" spc="-120" dirty="0">
                <a:solidFill>
                  <a:schemeClr val="tx2"/>
                </a:solidFill>
                <a:latin typeface="Calibri" panose="020F0502020204030204" pitchFamily="34" charset="0"/>
                <a:ea typeface="Tahoma" panose="020B0604030504040204" pitchFamily="34" charset="0"/>
                <a:cs typeface="Calibri" panose="020F0502020204030204" pitchFamily="34" charset="0"/>
              </a:rPr>
              <a:t>knowledge as commodity and/or a public good (value, ethics)</a:t>
            </a: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Attending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conferences</a:t>
            </a:r>
          </a:p>
          <a:p>
            <a:pPr marL="342900" indent="-34290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Be ready to sell your competence (every value corresponds a price</a:t>
            </a:r>
            <a:r>
              <a:rPr lang="en-US" sz="2000" dirty="0" smtClean="0">
                <a:solidFill>
                  <a:schemeClr val="tx2"/>
                </a:solidFill>
                <a:latin typeface="Calibri" panose="020F0502020204030204" pitchFamily="34" charset="0"/>
                <a:cs typeface="Calibri" panose="020F0502020204030204" pitchFamily="34" charset="0"/>
              </a:rPr>
              <a:t>);</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Make clear that you know about the limitations of your research;</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Show that you know and have a critical perspective regarding other </a:t>
            </a:r>
            <a:r>
              <a:rPr lang="en-US" sz="2000" dirty="0" smtClean="0">
                <a:solidFill>
                  <a:schemeClr val="tx2"/>
                </a:solidFill>
                <a:latin typeface="Calibri" panose="020F0502020204030204" pitchFamily="34" charset="0"/>
                <a:cs typeface="Calibri" panose="020F0502020204030204" pitchFamily="34" charset="0"/>
              </a:rPr>
              <a:t>approaches;</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Arial" panose="020B0604020202020204" pitchFamily="34" charset="0"/>
              <a:buChar char="•"/>
            </a:pPr>
            <a:r>
              <a:rPr lang="en-US" sz="2000" dirty="0">
                <a:solidFill>
                  <a:schemeClr val="tx2"/>
                </a:solidFill>
                <a:latin typeface="Calibri" panose="020F0502020204030204" pitchFamily="34" charset="0"/>
                <a:cs typeface="Calibri" panose="020F0502020204030204" pitchFamily="34" charset="0"/>
              </a:rPr>
              <a:t>Do not miss to attend the social </a:t>
            </a:r>
            <a:r>
              <a:rPr lang="en-US" sz="2000" dirty="0" smtClean="0">
                <a:solidFill>
                  <a:schemeClr val="tx2"/>
                </a:solidFill>
                <a:latin typeface="Calibri" panose="020F0502020204030204" pitchFamily="34" charset="0"/>
                <a:cs typeface="Calibri" panose="020F0502020204030204" pitchFamily="34" charset="0"/>
              </a:rPr>
              <a:t>events.</a:t>
            </a:r>
            <a:endParaRPr lang="de-DE" sz="800" dirty="0">
              <a:solidFill>
                <a:schemeClr val="tx2"/>
              </a:solidFill>
              <a:latin typeface="Calibri" panose="020F0502020204030204" pitchFamily="34" charset="0"/>
              <a:ea typeface="Tahoma" panose="020B0604030504040204" pitchFamily="34" charset="0"/>
              <a:cs typeface="Calibri" panose="020F0502020204030204" pitchFamily="34" charset="0"/>
            </a:endParaRP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Publishing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 international </a:t>
            </a:r>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journals</a:t>
            </a:r>
          </a:p>
          <a:p>
            <a:pPr marL="342900" indent="-34290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Find a reputational publisher or journal and invest in reading before you send </a:t>
            </a:r>
            <a:r>
              <a:rPr lang="en-US" sz="2000" dirty="0" smtClean="0">
                <a:solidFill>
                  <a:schemeClr val="tx2"/>
                </a:solidFill>
                <a:latin typeface="Calibri" panose="020F0502020204030204" pitchFamily="34" charset="0"/>
                <a:cs typeface="Calibri" panose="020F0502020204030204" pitchFamily="34" charset="0"/>
              </a:rPr>
              <a:t>in;</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Write to/know the evaluation criteria and the journal’s </a:t>
            </a:r>
            <a:r>
              <a:rPr lang="en-US" sz="2000" dirty="0" smtClean="0">
                <a:solidFill>
                  <a:schemeClr val="tx2"/>
                </a:solidFill>
                <a:latin typeface="Calibri" panose="020F0502020204030204" pitchFamily="34" charset="0"/>
                <a:cs typeface="Calibri" panose="020F0502020204030204" pitchFamily="34" charset="0"/>
              </a:rPr>
              <a:t>policy;</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
            </a:pPr>
            <a:r>
              <a:rPr lang="en-US" sz="2000" spc="-50" dirty="0">
                <a:solidFill>
                  <a:schemeClr val="tx2"/>
                </a:solidFill>
                <a:latin typeface="Calibri" panose="020F0502020204030204" pitchFamily="34" charset="0"/>
                <a:cs typeface="Calibri" panose="020F0502020204030204" pitchFamily="34" charset="0"/>
              </a:rPr>
              <a:t>Send your paper to a scholar (you probably know) who is familiar with the </a:t>
            </a:r>
            <a:r>
              <a:rPr lang="en-US" sz="2000" spc="-50" dirty="0" smtClean="0">
                <a:solidFill>
                  <a:schemeClr val="tx2"/>
                </a:solidFill>
                <a:latin typeface="Calibri" panose="020F0502020204030204" pitchFamily="34" charset="0"/>
                <a:cs typeface="Calibri" panose="020F0502020204030204" pitchFamily="34" charset="0"/>
              </a:rPr>
              <a:t>journal;</a:t>
            </a:r>
            <a:endParaRPr lang="de-DE" sz="2000" spc="-5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
            </a:pPr>
            <a:r>
              <a:rPr lang="en-US" sz="2000" dirty="0">
                <a:solidFill>
                  <a:schemeClr val="tx2"/>
                </a:solidFill>
                <a:latin typeface="Calibri" panose="020F0502020204030204" pitchFamily="34" charset="0"/>
                <a:cs typeface="Calibri" panose="020F0502020204030204" pitchFamily="34" charset="0"/>
              </a:rPr>
              <a:t>Be aware of the timespan of sending in your paper and getting a </a:t>
            </a:r>
            <a:r>
              <a:rPr lang="en-US" sz="2000" dirty="0" smtClean="0">
                <a:solidFill>
                  <a:schemeClr val="tx2"/>
                </a:solidFill>
                <a:latin typeface="Calibri" panose="020F0502020204030204" pitchFamily="34" charset="0"/>
                <a:cs typeface="Calibri" panose="020F0502020204030204" pitchFamily="34" charset="0"/>
              </a:rPr>
              <a:t>decision.</a:t>
            </a:r>
            <a:endParaRPr lang="de-DE" sz="2000" dirty="0">
              <a:solidFill>
                <a:schemeClr val="tx2"/>
              </a:solidFill>
              <a:latin typeface="Calibri" panose="020F0502020204030204" pitchFamily="34" charset="0"/>
              <a:cs typeface="Calibri" panose="020F0502020204030204" pitchFamily="34" charset="0"/>
            </a:endParaRPr>
          </a:p>
          <a:p>
            <a:endParaRPr lang="de-DE" sz="800" b="1" dirty="0" smtClean="0">
              <a:solidFill>
                <a:schemeClr val="tx2"/>
              </a:solidFill>
              <a:latin typeface="Calibri" panose="020F0502020204030204" pitchFamily="34" charset="0"/>
              <a:ea typeface="Tahoma" panose="020B0604030504040204" pitchFamily="34" charset="0"/>
              <a:cs typeface="Calibri" panose="020F0502020204030204" pitchFamily="34" charset="0"/>
            </a:endParaRPr>
          </a:p>
          <a:p>
            <a:r>
              <a:rPr lang="de-DE" sz="2400" b="1" dirty="0" smtClean="0">
                <a:solidFill>
                  <a:schemeClr val="tx2"/>
                </a:solidFill>
                <a:latin typeface="Calibri" panose="020F0502020204030204" pitchFamily="34" charset="0"/>
                <a:ea typeface="Tahoma" panose="020B0604030504040204" pitchFamily="34" charset="0"/>
                <a:cs typeface="Calibri" panose="020F0502020204030204" pitchFamily="34" charset="0"/>
              </a:rPr>
              <a:t>Organising </a:t>
            </a:r>
            <a:r>
              <a:rPr lang="de-DE" sz="2400" b="1" dirty="0">
                <a:solidFill>
                  <a:schemeClr val="tx2"/>
                </a:solidFill>
                <a:latin typeface="Calibri" panose="020F0502020204030204" pitchFamily="34" charset="0"/>
                <a:ea typeface="Tahoma" panose="020B0604030504040204" pitchFamily="34" charset="0"/>
                <a:cs typeface="Calibri" panose="020F0502020204030204" pitchFamily="34" charset="0"/>
              </a:rPr>
              <a:t>international symposia</a:t>
            </a:r>
          </a:p>
          <a:p>
            <a:pPr marL="342900" indent="-34290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Your investment should pay off; define the direction before the </a:t>
            </a:r>
            <a:r>
              <a:rPr lang="en-US" sz="2000" dirty="0" smtClean="0">
                <a:solidFill>
                  <a:schemeClr val="tx2"/>
                </a:solidFill>
                <a:latin typeface="Calibri" panose="020F0502020204030204" pitchFamily="34" charset="0"/>
                <a:cs typeface="Calibri" panose="020F0502020204030204" pitchFamily="34" charset="0"/>
              </a:rPr>
              <a:t>symposium;</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en-US" sz="2000" dirty="0" err="1" smtClean="0">
                <a:solidFill>
                  <a:schemeClr val="tx2"/>
                </a:solidFill>
                <a:latin typeface="Calibri" panose="020F0502020204030204" pitchFamily="34" charset="0"/>
                <a:cs typeface="Calibri" panose="020F0502020204030204" pitchFamily="34" charset="0"/>
              </a:rPr>
              <a:t>Organise</a:t>
            </a:r>
            <a:r>
              <a:rPr lang="en-US" sz="2000" dirty="0" smtClean="0">
                <a:solidFill>
                  <a:schemeClr val="tx2"/>
                </a:solidFill>
                <a:latin typeface="Calibri" panose="020F0502020204030204" pitchFamily="34" charset="0"/>
                <a:cs typeface="Calibri" panose="020F0502020204030204" pitchFamily="34" charset="0"/>
              </a:rPr>
              <a:t> a social/cultural event (future </a:t>
            </a:r>
            <a:r>
              <a:rPr lang="en-US" sz="2000" dirty="0">
                <a:solidFill>
                  <a:schemeClr val="tx2"/>
                </a:solidFill>
                <a:latin typeface="Calibri" panose="020F0502020204030204" pitchFamily="34" charset="0"/>
                <a:cs typeface="Calibri" panose="020F0502020204030204" pitchFamily="34" charset="0"/>
              </a:rPr>
              <a:t>connections and </a:t>
            </a:r>
            <a:r>
              <a:rPr lang="en-US" sz="2000" dirty="0" smtClean="0">
                <a:solidFill>
                  <a:schemeClr val="tx2"/>
                </a:solidFill>
                <a:latin typeface="Calibri" panose="020F0502020204030204" pitchFamily="34" charset="0"/>
                <a:cs typeface="Calibri" panose="020F0502020204030204" pitchFamily="34" charset="0"/>
              </a:rPr>
              <a:t>memory effect);</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Make the importance of your </a:t>
            </a:r>
            <a:r>
              <a:rPr lang="en-US" sz="2000" dirty="0" smtClean="0">
                <a:solidFill>
                  <a:schemeClr val="tx2"/>
                </a:solidFill>
                <a:latin typeface="Calibri" panose="020F0502020204030204" pitchFamily="34" charset="0"/>
                <a:cs typeface="Calibri" panose="020F0502020204030204" pitchFamily="34" charset="0"/>
              </a:rPr>
              <a:t>symposium/theme </a:t>
            </a:r>
            <a:r>
              <a:rPr lang="en-US" sz="2000" dirty="0">
                <a:solidFill>
                  <a:schemeClr val="tx2"/>
                </a:solidFill>
                <a:latin typeface="Calibri" panose="020F0502020204030204" pitchFamily="34" charset="0"/>
                <a:cs typeface="Calibri" panose="020F0502020204030204" pitchFamily="34" charset="0"/>
              </a:rPr>
              <a:t>visible to the </a:t>
            </a:r>
            <a:r>
              <a:rPr lang="en-US" sz="2000" dirty="0" smtClean="0">
                <a:solidFill>
                  <a:schemeClr val="tx2"/>
                </a:solidFill>
                <a:latin typeface="Calibri" panose="020F0502020204030204" pitchFamily="34" charset="0"/>
                <a:cs typeface="Calibri" panose="020F0502020204030204" pitchFamily="34" charset="0"/>
              </a:rPr>
              <a:t>public;</a:t>
            </a:r>
            <a:endParaRPr lang="de-DE" sz="2000" dirty="0">
              <a:solidFill>
                <a:schemeClr val="tx2"/>
              </a:solidFill>
              <a:latin typeface="Calibri" panose="020F0502020204030204" pitchFamily="34" charset="0"/>
              <a:cs typeface="Calibri" panose="020F0502020204030204" pitchFamily="34" charset="0"/>
            </a:endParaRPr>
          </a:p>
          <a:p>
            <a:pPr marL="342900" indent="-342900">
              <a:lnSpc>
                <a:spcPts val="2200"/>
              </a:lnSpc>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Use names and institutional affiliations of scholars as </a:t>
            </a:r>
            <a:r>
              <a:rPr lang="en-US" sz="2000" dirty="0" smtClean="0">
                <a:solidFill>
                  <a:schemeClr val="tx2"/>
                </a:solidFill>
                <a:latin typeface="Calibri" panose="020F0502020204030204" pitchFamily="34" charset="0"/>
                <a:cs typeface="Calibri" panose="020F0502020204030204" pitchFamily="34" charset="0"/>
              </a:rPr>
              <a:t>a </a:t>
            </a:r>
            <a:r>
              <a:rPr lang="en-US" sz="2000" dirty="0">
                <a:solidFill>
                  <a:schemeClr val="tx2"/>
                </a:solidFill>
                <a:latin typeface="Calibri" panose="020F0502020204030204" pitchFamily="34" charset="0"/>
                <a:cs typeface="Calibri" panose="020F0502020204030204" pitchFamily="34" charset="0"/>
              </a:rPr>
              <a:t>reputational </a:t>
            </a:r>
            <a:r>
              <a:rPr lang="en-US" sz="2000" dirty="0" smtClean="0">
                <a:solidFill>
                  <a:schemeClr val="tx2"/>
                </a:solidFill>
                <a:latin typeface="Calibri" panose="020F0502020204030204" pitchFamily="34" charset="0"/>
                <a:cs typeface="Calibri" panose="020F0502020204030204" pitchFamily="34" charset="0"/>
              </a:rPr>
              <a:t>resource.</a:t>
            </a:r>
            <a:endParaRPr lang="de-DE" sz="2000" dirty="0">
              <a:solidFill>
                <a:schemeClr val="tx2"/>
              </a:solidFill>
              <a:latin typeface="Calibri" panose="020F0502020204030204" pitchFamily="34" charset="0"/>
              <a:cs typeface="Calibri" panose="020F0502020204030204" pitchFamily="34" charset="0"/>
            </a:endParaRPr>
          </a:p>
        </p:txBody>
      </p:sp>
      <p:sp>
        <p:nvSpPr>
          <p:cNvPr id="3" name="Rectangle 2"/>
          <p:cNvSpPr/>
          <p:nvPr/>
        </p:nvSpPr>
        <p:spPr>
          <a:xfrm>
            <a:off x="4740393" y="20503"/>
            <a:ext cx="4320480" cy="738664"/>
          </a:xfrm>
          <a:prstGeom prst="rect">
            <a:avLst/>
          </a:prstGeom>
        </p:spPr>
        <p:txBody>
          <a:bodyPr wrap="square">
            <a:spAutoFit/>
          </a:bodyPr>
          <a:lstStyle/>
          <a:p>
            <a:r>
              <a:rPr lang="de-DE" sz="1400" dirty="0">
                <a:solidFill>
                  <a:srgbClr val="477BE4"/>
                </a:solidFill>
                <a:latin typeface="Calibri" panose="020F0502020204030204" pitchFamily="34" charset="0"/>
                <a:cs typeface="Calibri" panose="020F0502020204030204" pitchFamily="34" charset="0"/>
              </a:rPr>
              <a:t>1. Research Cultures, Theoretical Background, Concepts</a:t>
            </a:r>
          </a:p>
          <a:p>
            <a:r>
              <a:rPr lang="de-DE" sz="1400" b="1" dirty="0">
                <a:solidFill>
                  <a:srgbClr val="AC145A"/>
                </a:solidFill>
                <a:latin typeface="Calibri" panose="020F0502020204030204" pitchFamily="34" charset="0"/>
                <a:cs typeface="Calibri" panose="020F0502020204030204" pitchFamily="34" charset="0"/>
              </a:rPr>
              <a:t>2. Paradoxes and Ambivalences of Educational </a:t>
            </a:r>
            <a:r>
              <a:rPr lang="de-DE" sz="1400" b="1" dirty="0" smtClean="0">
                <a:solidFill>
                  <a:srgbClr val="AC145A"/>
                </a:solidFill>
                <a:latin typeface="Calibri" panose="020F0502020204030204" pitchFamily="34" charset="0"/>
                <a:cs typeface="Calibri" panose="020F0502020204030204" pitchFamily="34" charset="0"/>
              </a:rPr>
              <a:t>Research</a:t>
            </a:r>
            <a:r>
              <a:rPr lang="de-DE" sz="1400" b="1" dirty="0">
                <a:solidFill>
                  <a:srgbClr val="AC145A"/>
                </a:solidFill>
                <a:latin typeface="Calibri" panose="020F0502020204030204" pitchFamily="34" charset="0"/>
                <a:cs typeface="Calibri" panose="020F0502020204030204" pitchFamily="34" charset="0"/>
              </a:rPr>
              <a:t/>
            </a:r>
            <a:br>
              <a:rPr lang="de-DE" sz="1400" b="1" dirty="0">
                <a:solidFill>
                  <a:srgbClr val="AC145A"/>
                </a:solidFill>
                <a:latin typeface="Calibri" panose="020F0502020204030204" pitchFamily="34" charset="0"/>
                <a:cs typeface="Calibri" panose="020F0502020204030204" pitchFamily="34" charset="0"/>
              </a:rPr>
            </a:br>
            <a:r>
              <a:rPr lang="de-DE" sz="1400" dirty="0" smtClean="0">
                <a:solidFill>
                  <a:srgbClr val="477BE4"/>
                </a:solidFill>
                <a:latin typeface="Calibri" panose="020F0502020204030204" pitchFamily="34" charset="0"/>
                <a:cs typeface="Calibri" panose="020F0502020204030204" pitchFamily="34" charset="0"/>
              </a:rPr>
              <a:t>3</a:t>
            </a:r>
            <a:r>
              <a:rPr lang="de-DE" sz="1400" dirty="0">
                <a:solidFill>
                  <a:srgbClr val="477BE4"/>
                </a:solidFill>
                <a:latin typeface="Calibri" panose="020F0502020204030204" pitchFamily="34" charset="0"/>
                <a:cs typeface="Calibri" panose="020F0502020204030204" pitchFamily="34" charset="0"/>
              </a:rPr>
              <a:t>. In between and beyond – a cartoon</a:t>
            </a:r>
            <a:endParaRPr lang="de-DE" sz="1400" dirty="0">
              <a:solidFill>
                <a:srgbClr val="477BE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9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Effect transition="in" filter="fade">
                                      <p:cBhvr>
                                        <p:cTn id="68" dur="1000"/>
                                        <p:tgtEl>
                                          <p:spTgt spid="2">
                                            <p:txEl>
                                              <p:pRg st="14" end="14"/>
                                            </p:txEl>
                                          </p:spTgt>
                                        </p:tgtEl>
                                      </p:cBhvr>
                                    </p:animEffect>
                                    <p:anim calcmode="lin" valueType="num">
                                      <p:cBhvr>
                                        <p:cTn id="69"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Effect transition="in" filter="fade">
                                      <p:cBhvr>
                                        <p:cTn id="73" dur="1000"/>
                                        <p:tgtEl>
                                          <p:spTgt spid="2">
                                            <p:txEl>
                                              <p:pRg st="15" end="15"/>
                                            </p:txEl>
                                          </p:spTgt>
                                        </p:tgtEl>
                                      </p:cBhvr>
                                    </p:animEffect>
                                    <p:anim calcmode="lin" valueType="num">
                                      <p:cBhvr>
                                        <p:cTn id="74"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16" end="16"/>
                                            </p:txEl>
                                          </p:spTgt>
                                        </p:tgtEl>
                                        <p:attrNameLst>
                                          <p:attrName>style.visibility</p:attrName>
                                        </p:attrNameLst>
                                      </p:cBhvr>
                                      <p:to>
                                        <p:strVal val="visible"/>
                                      </p:to>
                                    </p:set>
                                    <p:animEffect transition="in" filter="fade">
                                      <p:cBhvr>
                                        <p:cTn id="78" dur="1000"/>
                                        <p:tgtEl>
                                          <p:spTgt spid="2">
                                            <p:txEl>
                                              <p:pRg st="16" end="16"/>
                                            </p:txEl>
                                          </p:spTgt>
                                        </p:tgtEl>
                                      </p:cBhvr>
                                    </p:animEffect>
                                    <p:anim calcmode="lin" valueType="num">
                                      <p:cBhvr>
                                        <p:cTn id="79"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1000"/>
                                        <p:tgtEl>
                                          <p:spTgt spid="2">
                                            <p:txEl>
                                              <p:pRg st="17" end="17"/>
                                            </p:txEl>
                                          </p:spTgt>
                                        </p:tgtEl>
                                      </p:cBhvr>
                                    </p:animEffect>
                                    <p:anim calcmode="lin" valueType="num">
                                      <p:cBhvr>
                                        <p:cTn id="8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
                                            <p:txEl>
                                              <p:pRg st="18" end="18"/>
                                            </p:txEl>
                                          </p:spTgt>
                                        </p:tgtEl>
                                        <p:attrNameLst>
                                          <p:attrName>style.visibility</p:attrName>
                                        </p:attrNameLst>
                                      </p:cBhvr>
                                      <p:to>
                                        <p:strVal val="visible"/>
                                      </p:to>
                                    </p:set>
                                    <p:animEffect transition="in" filter="fade">
                                      <p:cBhvr>
                                        <p:cTn id="88" dur="1000"/>
                                        <p:tgtEl>
                                          <p:spTgt spid="2">
                                            <p:txEl>
                                              <p:pRg st="18" end="18"/>
                                            </p:txEl>
                                          </p:spTgt>
                                        </p:tgtEl>
                                      </p:cBhvr>
                                    </p:animEffect>
                                    <p:anim calcmode="lin" valueType="num">
                                      <p:cBhvr>
                                        <p:cTn id="89"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Education">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40207 Simple Presentation.potx" id="{C093E985-5620-4F54-80EE-75BECDF40EA4}" vid="{07D889FB-5360-4AFB-AEDB-BEA3957AE274}"/>
    </a:ext>
  </a:extLst>
</a:theme>
</file>

<file path=ppt/theme/theme2.xml><?xml version="1.0" encoding="utf-8"?>
<a:theme xmlns:a="http://schemas.openxmlformats.org/drawingml/2006/main" name="unibz Logo">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40207 Simple Presentation.potx" id="{C093E985-5620-4F54-80EE-75BECDF40EA4}" vid="{49B15565-900A-4CF4-A606-AB6F27AFB7CA}"/>
    </a:ext>
  </a:extLst>
</a:theme>
</file>

<file path=ppt/theme/theme3.xml><?xml version="1.0" encoding="utf-8"?>
<a:theme xmlns:a="http://schemas.openxmlformats.org/drawingml/2006/main" name="unibz_date and topic">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40207 Simple Presentation.potx" id="{C093E985-5620-4F54-80EE-75BECDF40EA4}" vid="{3709264D-ED67-437C-8655-8FFC8E212176}"/>
    </a:ext>
  </a:extLst>
</a:theme>
</file>

<file path=ppt/theme/theme4.xml><?xml version="1.0" encoding="utf-8"?>
<a:theme xmlns:a="http://schemas.openxmlformats.org/drawingml/2006/main" name="unibz_name of the speaker">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40207 Simple Presentation.potx" id="{C093E985-5620-4F54-80EE-75BECDF40EA4}" vid="{3709264D-ED67-437C-8655-8FFC8E212176}"/>
    </a:ext>
  </a:extLst>
</a:theme>
</file>

<file path=ppt/theme/theme5.xml><?xml version="1.0" encoding="utf-8"?>
<a:theme xmlns:a="http://schemas.openxmlformats.org/drawingml/2006/main" name="unibz_Opening Slide and Index">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40207 Simple Presentation.potx" id="{C093E985-5620-4F54-80EE-75BECDF40EA4}" vid="{07D889FB-5360-4AFB-AEDB-BEA3957AE274}"/>
    </a:ext>
  </a:extLst>
</a:theme>
</file>

<file path=ppt/theme/theme6.xml><?xml version="1.0" encoding="utf-8"?>
<a:theme xmlns:a="http://schemas.openxmlformats.org/drawingml/2006/main" name="1_unibz Logo">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40207 Simple Presentation.potx" id="{C093E985-5620-4F54-80EE-75BECDF40EA4}" vid="{49B15565-900A-4CF4-A606-AB6F27AFB7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Education</Template>
  <TotalTime>0</TotalTime>
  <Words>1366</Words>
  <Application>Microsoft Office PowerPoint</Application>
  <PresentationFormat>On-screen Show (4:3)</PresentationFormat>
  <Paragraphs>184</Paragraphs>
  <Slides>13</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13</vt:i4>
      </vt:variant>
    </vt:vector>
  </HeadingPairs>
  <TitlesOfParts>
    <vt:vector size="26" baseType="lpstr">
      <vt:lpstr>ＭＳ Ｐゴシック</vt:lpstr>
      <vt:lpstr>Arial</vt:lpstr>
      <vt:lpstr>Calibri</vt:lpstr>
      <vt:lpstr>Symbol</vt:lpstr>
      <vt:lpstr>Tahoma</vt:lpstr>
      <vt:lpstr>Times New Roman</vt:lpstr>
      <vt:lpstr>Wingdings</vt:lpstr>
      <vt:lpstr>Presentation Education</vt:lpstr>
      <vt:lpstr>unibz Logo</vt:lpstr>
      <vt:lpstr>unibz_date and topic</vt:lpstr>
      <vt:lpstr>unibz_name of the speaker</vt:lpstr>
      <vt:lpstr>unibz_Opening Slide and Index</vt:lpstr>
      <vt:lpstr>1_unibz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Scientific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Zolt Claudia</dc:creator>
  <cp:lastModifiedBy>Edwin Keiner</cp:lastModifiedBy>
  <cp:revision>78</cp:revision>
  <cp:lastPrinted>2016-03-17T08:45:19Z</cp:lastPrinted>
  <dcterms:created xsi:type="dcterms:W3CDTF">2015-03-04T15:40:09Z</dcterms:created>
  <dcterms:modified xsi:type="dcterms:W3CDTF">2017-07-06T16:37:02Z</dcterms:modified>
</cp:coreProperties>
</file>