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2" r:id="rId4"/>
    <p:sldId id="273" r:id="rId5"/>
    <p:sldId id="274" r:id="rId6"/>
    <p:sldId id="275" r:id="rId7"/>
  </p:sldIdLst>
  <p:sldSz cx="9144000" cy="7023100"/>
  <p:notesSz cx="9144000" cy="70231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77161"/>
            <a:ext cx="7772400" cy="14748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932936"/>
            <a:ext cx="6400800" cy="175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615313"/>
            <a:ext cx="3977640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615313"/>
            <a:ext cx="3977640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6" y="647999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12" y="0"/>
                </a:lnTo>
              </a:path>
            </a:pathLst>
          </a:custGeom>
          <a:ln w="16852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17599" y="539991"/>
            <a:ext cx="0" cy="648335"/>
          </a:xfrm>
          <a:custGeom>
            <a:avLst/>
            <a:gdLst/>
            <a:ahLst/>
            <a:cxnLst/>
            <a:rect l="l" t="t" r="r" b="b"/>
            <a:pathLst>
              <a:path h="648335">
                <a:moveTo>
                  <a:pt x="0" y="0"/>
                </a:moveTo>
                <a:lnTo>
                  <a:pt x="0" y="648004"/>
                </a:lnTo>
              </a:path>
            </a:pathLst>
          </a:custGeom>
          <a:ln w="708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40001" y="539991"/>
            <a:ext cx="647966" cy="6480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77428" y="88277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09" h="29209">
                <a:moveTo>
                  <a:pt x="22263" y="0"/>
                </a:moveTo>
                <a:lnTo>
                  <a:pt x="6489" y="0"/>
                </a:lnTo>
                <a:lnTo>
                  <a:pt x="0" y="6489"/>
                </a:lnTo>
                <a:lnTo>
                  <a:pt x="0" y="22491"/>
                </a:lnTo>
                <a:lnTo>
                  <a:pt x="6489" y="28778"/>
                </a:lnTo>
                <a:lnTo>
                  <a:pt x="22263" y="28778"/>
                </a:lnTo>
                <a:lnTo>
                  <a:pt x="28740" y="22491"/>
                </a:lnTo>
                <a:lnTo>
                  <a:pt x="28740" y="6489"/>
                </a:lnTo>
                <a:lnTo>
                  <a:pt x="222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439519" y="882764"/>
            <a:ext cx="110489" cy="179070"/>
          </a:xfrm>
          <a:custGeom>
            <a:avLst/>
            <a:gdLst/>
            <a:ahLst/>
            <a:cxnLst/>
            <a:rect l="l" t="t" r="r" b="b"/>
            <a:pathLst>
              <a:path w="110490" h="179069">
                <a:moveTo>
                  <a:pt x="51015" y="63042"/>
                </a:moveTo>
                <a:lnTo>
                  <a:pt x="29843" y="67749"/>
                </a:lnTo>
                <a:lnTo>
                  <a:pt x="13773" y="80329"/>
                </a:lnTo>
                <a:lnTo>
                  <a:pt x="3570" y="98474"/>
                </a:lnTo>
                <a:lnTo>
                  <a:pt x="0" y="119875"/>
                </a:lnTo>
                <a:lnTo>
                  <a:pt x="3422" y="142124"/>
                </a:lnTo>
                <a:lnTo>
                  <a:pt x="13455" y="160821"/>
                </a:lnTo>
                <a:lnTo>
                  <a:pt x="29746" y="173701"/>
                </a:lnTo>
                <a:lnTo>
                  <a:pt x="51943" y="178498"/>
                </a:lnTo>
                <a:lnTo>
                  <a:pt x="62971" y="177000"/>
                </a:lnTo>
                <a:lnTo>
                  <a:pt x="72964" y="172783"/>
                </a:lnTo>
                <a:lnTo>
                  <a:pt x="81657" y="166261"/>
                </a:lnTo>
                <a:lnTo>
                  <a:pt x="87010" y="159943"/>
                </a:lnTo>
                <a:lnTo>
                  <a:pt x="55168" y="159943"/>
                </a:lnTo>
                <a:lnTo>
                  <a:pt x="40525" y="156656"/>
                </a:lnTo>
                <a:lnTo>
                  <a:pt x="29770" y="147893"/>
                </a:lnTo>
                <a:lnTo>
                  <a:pt x="23141" y="135303"/>
                </a:lnTo>
                <a:lnTo>
                  <a:pt x="20878" y="120535"/>
                </a:lnTo>
                <a:lnTo>
                  <a:pt x="23205" y="105945"/>
                </a:lnTo>
                <a:lnTo>
                  <a:pt x="29941" y="93510"/>
                </a:lnTo>
                <a:lnTo>
                  <a:pt x="40718" y="84856"/>
                </a:lnTo>
                <a:lnTo>
                  <a:pt x="55168" y="81610"/>
                </a:lnTo>
                <a:lnTo>
                  <a:pt x="86489" y="81610"/>
                </a:lnTo>
                <a:lnTo>
                  <a:pt x="81541" y="75590"/>
                </a:lnTo>
                <a:lnTo>
                  <a:pt x="72758" y="68856"/>
                </a:lnTo>
                <a:lnTo>
                  <a:pt x="62546" y="64555"/>
                </a:lnTo>
                <a:lnTo>
                  <a:pt x="51015" y="63042"/>
                </a:lnTo>
                <a:close/>
              </a:path>
              <a:path w="110490" h="179069">
                <a:moveTo>
                  <a:pt x="110109" y="157848"/>
                </a:moveTo>
                <a:lnTo>
                  <a:pt x="89230" y="157848"/>
                </a:lnTo>
                <a:lnTo>
                  <a:pt x="89230" y="174751"/>
                </a:lnTo>
                <a:lnTo>
                  <a:pt x="110109" y="174751"/>
                </a:lnTo>
                <a:lnTo>
                  <a:pt x="110109" y="157848"/>
                </a:lnTo>
                <a:close/>
              </a:path>
              <a:path w="110490" h="179069">
                <a:moveTo>
                  <a:pt x="86489" y="81610"/>
                </a:moveTo>
                <a:lnTo>
                  <a:pt x="55168" y="81610"/>
                </a:lnTo>
                <a:lnTo>
                  <a:pt x="70160" y="84724"/>
                </a:lnTo>
                <a:lnTo>
                  <a:pt x="81211" y="93157"/>
                </a:lnTo>
                <a:lnTo>
                  <a:pt x="88046" y="105548"/>
                </a:lnTo>
                <a:lnTo>
                  <a:pt x="90385" y="120535"/>
                </a:lnTo>
                <a:lnTo>
                  <a:pt x="88076" y="135683"/>
                </a:lnTo>
                <a:lnTo>
                  <a:pt x="81292" y="148231"/>
                </a:lnTo>
                <a:lnTo>
                  <a:pt x="70251" y="156783"/>
                </a:lnTo>
                <a:lnTo>
                  <a:pt x="55168" y="159943"/>
                </a:lnTo>
                <a:lnTo>
                  <a:pt x="87010" y="159943"/>
                </a:lnTo>
                <a:lnTo>
                  <a:pt x="88785" y="157848"/>
                </a:lnTo>
                <a:lnTo>
                  <a:pt x="110109" y="157848"/>
                </a:lnTo>
                <a:lnTo>
                  <a:pt x="110109" y="84404"/>
                </a:lnTo>
                <a:lnTo>
                  <a:pt x="88785" y="84404"/>
                </a:lnTo>
                <a:lnTo>
                  <a:pt x="86489" y="81610"/>
                </a:lnTo>
                <a:close/>
              </a:path>
              <a:path w="110490" h="179069">
                <a:moveTo>
                  <a:pt x="110109" y="0"/>
                </a:moveTo>
                <a:lnTo>
                  <a:pt x="89230" y="0"/>
                </a:lnTo>
                <a:lnTo>
                  <a:pt x="89230" y="84404"/>
                </a:lnTo>
                <a:lnTo>
                  <a:pt x="110109" y="84404"/>
                </a:lnTo>
                <a:lnTo>
                  <a:pt x="11010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591811" y="949083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0"/>
                </a:moveTo>
                <a:lnTo>
                  <a:pt x="0" y="108432"/>
                </a:lnTo>
              </a:path>
            </a:pathLst>
          </a:custGeom>
          <a:ln w="208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86902" y="876973"/>
            <a:ext cx="1056640" cy="186690"/>
          </a:xfrm>
          <a:custGeom>
            <a:avLst/>
            <a:gdLst/>
            <a:ahLst/>
            <a:cxnLst/>
            <a:rect l="l" t="t" r="r" b="b"/>
            <a:pathLst>
              <a:path w="1056639" h="186690">
                <a:moveTo>
                  <a:pt x="990434" y="5791"/>
                </a:moveTo>
                <a:lnTo>
                  <a:pt x="940866" y="5791"/>
                </a:lnTo>
                <a:lnTo>
                  <a:pt x="873620" y="180543"/>
                </a:lnTo>
                <a:lnTo>
                  <a:pt x="921842" y="180543"/>
                </a:lnTo>
                <a:lnTo>
                  <a:pt x="933894" y="150202"/>
                </a:lnTo>
                <a:lnTo>
                  <a:pt x="1044820" y="150202"/>
                </a:lnTo>
                <a:lnTo>
                  <a:pt x="1031734" y="115455"/>
                </a:lnTo>
                <a:lnTo>
                  <a:pt x="946429" y="115455"/>
                </a:lnTo>
                <a:lnTo>
                  <a:pt x="965200" y="59817"/>
                </a:lnTo>
                <a:lnTo>
                  <a:pt x="1010780" y="59817"/>
                </a:lnTo>
                <a:lnTo>
                  <a:pt x="990434" y="5791"/>
                </a:lnTo>
                <a:close/>
              </a:path>
              <a:path w="1056639" h="186690">
                <a:moveTo>
                  <a:pt x="1044820" y="150202"/>
                </a:moveTo>
                <a:lnTo>
                  <a:pt x="996467" y="150202"/>
                </a:lnTo>
                <a:lnTo>
                  <a:pt x="1007833" y="180543"/>
                </a:lnTo>
                <a:lnTo>
                  <a:pt x="1056246" y="180543"/>
                </a:lnTo>
                <a:lnTo>
                  <a:pt x="1044820" y="150202"/>
                </a:lnTo>
                <a:close/>
              </a:path>
              <a:path w="1056639" h="186690">
                <a:moveTo>
                  <a:pt x="1010780" y="59817"/>
                </a:moveTo>
                <a:lnTo>
                  <a:pt x="965631" y="59817"/>
                </a:lnTo>
                <a:lnTo>
                  <a:pt x="984199" y="115455"/>
                </a:lnTo>
                <a:lnTo>
                  <a:pt x="1031734" y="115455"/>
                </a:lnTo>
                <a:lnTo>
                  <a:pt x="1010780" y="59817"/>
                </a:lnTo>
                <a:close/>
              </a:path>
              <a:path w="1056639" h="186690">
                <a:moveTo>
                  <a:pt x="730669" y="5791"/>
                </a:moveTo>
                <a:lnTo>
                  <a:pt x="685253" y="5791"/>
                </a:lnTo>
                <a:lnTo>
                  <a:pt x="685253" y="180543"/>
                </a:lnTo>
                <a:lnTo>
                  <a:pt x="730669" y="180543"/>
                </a:lnTo>
                <a:lnTo>
                  <a:pt x="730669" y="73494"/>
                </a:lnTo>
                <a:lnTo>
                  <a:pt x="783361" y="73494"/>
                </a:lnTo>
                <a:lnTo>
                  <a:pt x="730669" y="5791"/>
                </a:lnTo>
                <a:close/>
              </a:path>
              <a:path w="1056639" h="186690">
                <a:moveTo>
                  <a:pt x="783361" y="73494"/>
                </a:moveTo>
                <a:lnTo>
                  <a:pt x="731126" y="73494"/>
                </a:lnTo>
                <a:lnTo>
                  <a:pt x="814285" y="180543"/>
                </a:lnTo>
                <a:lnTo>
                  <a:pt x="859726" y="180543"/>
                </a:lnTo>
                <a:lnTo>
                  <a:pt x="859726" y="112674"/>
                </a:lnTo>
                <a:lnTo>
                  <a:pt x="813854" y="112674"/>
                </a:lnTo>
                <a:lnTo>
                  <a:pt x="783361" y="73494"/>
                </a:lnTo>
                <a:close/>
              </a:path>
              <a:path w="1056639" h="186690">
                <a:moveTo>
                  <a:pt x="859726" y="5791"/>
                </a:moveTo>
                <a:lnTo>
                  <a:pt x="814285" y="5791"/>
                </a:lnTo>
                <a:lnTo>
                  <a:pt x="814285" y="112674"/>
                </a:lnTo>
                <a:lnTo>
                  <a:pt x="859726" y="112674"/>
                </a:lnTo>
                <a:lnTo>
                  <a:pt x="859726" y="5791"/>
                </a:lnTo>
                <a:close/>
              </a:path>
              <a:path w="1056639" h="186690">
                <a:moveTo>
                  <a:pt x="567563" y="0"/>
                </a:moveTo>
                <a:lnTo>
                  <a:pt x="531233" y="6627"/>
                </a:lnTo>
                <a:lnTo>
                  <a:pt x="500356" y="25168"/>
                </a:lnTo>
                <a:lnTo>
                  <a:pt x="478910" y="53610"/>
                </a:lnTo>
                <a:lnTo>
                  <a:pt x="470877" y="89941"/>
                </a:lnTo>
                <a:lnTo>
                  <a:pt x="478094" y="128857"/>
                </a:lnTo>
                <a:lnTo>
                  <a:pt x="498179" y="159346"/>
                </a:lnTo>
                <a:lnTo>
                  <a:pt x="528785" y="179234"/>
                </a:lnTo>
                <a:lnTo>
                  <a:pt x="567563" y="186347"/>
                </a:lnTo>
                <a:lnTo>
                  <a:pt x="606302" y="179234"/>
                </a:lnTo>
                <a:lnTo>
                  <a:pt x="636884" y="159346"/>
                </a:lnTo>
                <a:lnTo>
                  <a:pt x="648088" y="142328"/>
                </a:lnTo>
                <a:lnTo>
                  <a:pt x="567563" y="142328"/>
                </a:lnTo>
                <a:lnTo>
                  <a:pt x="548394" y="138417"/>
                </a:lnTo>
                <a:lnTo>
                  <a:pt x="532684" y="127554"/>
                </a:lnTo>
                <a:lnTo>
                  <a:pt x="522062" y="111044"/>
                </a:lnTo>
                <a:lnTo>
                  <a:pt x="518160" y="90195"/>
                </a:lnTo>
                <a:lnTo>
                  <a:pt x="522062" y="72806"/>
                </a:lnTo>
                <a:lnTo>
                  <a:pt x="532684" y="58077"/>
                </a:lnTo>
                <a:lnTo>
                  <a:pt x="548394" y="47872"/>
                </a:lnTo>
                <a:lnTo>
                  <a:pt x="567563" y="44056"/>
                </a:lnTo>
                <a:lnTo>
                  <a:pt x="648944" y="44056"/>
                </a:lnTo>
                <a:lnTo>
                  <a:pt x="634712" y="25168"/>
                </a:lnTo>
                <a:lnTo>
                  <a:pt x="603859" y="6627"/>
                </a:lnTo>
                <a:lnTo>
                  <a:pt x="567563" y="0"/>
                </a:lnTo>
                <a:close/>
              </a:path>
              <a:path w="1056639" h="186690">
                <a:moveTo>
                  <a:pt x="648944" y="44056"/>
                </a:moveTo>
                <a:lnTo>
                  <a:pt x="567563" y="44056"/>
                </a:lnTo>
                <a:lnTo>
                  <a:pt x="586709" y="47872"/>
                </a:lnTo>
                <a:lnTo>
                  <a:pt x="602394" y="58077"/>
                </a:lnTo>
                <a:lnTo>
                  <a:pt x="612995" y="72806"/>
                </a:lnTo>
                <a:lnTo>
                  <a:pt x="616889" y="90195"/>
                </a:lnTo>
                <a:lnTo>
                  <a:pt x="612995" y="111044"/>
                </a:lnTo>
                <a:lnTo>
                  <a:pt x="602394" y="127554"/>
                </a:lnTo>
                <a:lnTo>
                  <a:pt x="586709" y="138417"/>
                </a:lnTo>
                <a:lnTo>
                  <a:pt x="567563" y="142328"/>
                </a:lnTo>
                <a:lnTo>
                  <a:pt x="648088" y="142328"/>
                </a:lnTo>
                <a:lnTo>
                  <a:pt x="656958" y="128857"/>
                </a:lnTo>
                <a:lnTo>
                  <a:pt x="664171" y="89941"/>
                </a:lnTo>
                <a:lnTo>
                  <a:pt x="656143" y="53610"/>
                </a:lnTo>
                <a:lnTo>
                  <a:pt x="648944" y="44056"/>
                </a:lnTo>
                <a:close/>
              </a:path>
              <a:path w="1056639" h="186690">
                <a:moveTo>
                  <a:pt x="390017" y="5791"/>
                </a:moveTo>
                <a:lnTo>
                  <a:pt x="322110" y="5791"/>
                </a:lnTo>
                <a:lnTo>
                  <a:pt x="322110" y="180543"/>
                </a:lnTo>
                <a:lnTo>
                  <a:pt x="367538" y="180543"/>
                </a:lnTo>
                <a:lnTo>
                  <a:pt x="367538" y="113372"/>
                </a:lnTo>
                <a:lnTo>
                  <a:pt x="415919" y="113372"/>
                </a:lnTo>
                <a:lnTo>
                  <a:pt x="412521" y="108940"/>
                </a:lnTo>
                <a:lnTo>
                  <a:pt x="428938" y="102770"/>
                </a:lnTo>
                <a:lnTo>
                  <a:pt x="440909" y="91659"/>
                </a:lnTo>
                <a:lnTo>
                  <a:pt x="444623" y="84150"/>
                </a:lnTo>
                <a:lnTo>
                  <a:pt x="367538" y="84150"/>
                </a:lnTo>
                <a:lnTo>
                  <a:pt x="367538" y="40589"/>
                </a:lnTo>
                <a:lnTo>
                  <a:pt x="447082" y="40589"/>
                </a:lnTo>
                <a:lnTo>
                  <a:pt x="446095" y="35441"/>
                </a:lnTo>
                <a:lnTo>
                  <a:pt x="433324" y="18700"/>
                </a:lnTo>
                <a:lnTo>
                  <a:pt x="414075" y="8951"/>
                </a:lnTo>
                <a:lnTo>
                  <a:pt x="390017" y="5791"/>
                </a:lnTo>
                <a:close/>
              </a:path>
              <a:path w="1056639" h="186690">
                <a:moveTo>
                  <a:pt x="415919" y="113372"/>
                </a:moveTo>
                <a:lnTo>
                  <a:pt x="368020" y="113372"/>
                </a:lnTo>
                <a:lnTo>
                  <a:pt x="410883" y="180543"/>
                </a:lnTo>
                <a:lnTo>
                  <a:pt x="467423" y="180543"/>
                </a:lnTo>
                <a:lnTo>
                  <a:pt x="415919" y="113372"/>
                </a:lnTo>
                <a:close/>
              </a:path>
              <a:path w="1056639" h="186690">
                <a:moveTo>
                  <a:pt x="447082" y="40589"/>
                </a:moveTo>
                <a:lnTo>
                  <a:pt x="371932" y="40589"/>
                </a:lnTo>
                <a:lnTo>
                  <a:pt x="383128" y="41318"/>
                </a:lnTo>
                <a:lnTo>
                  <a:pt x="393271" y="44348"/>
                </a:lnTo>
                <a:lnTo>
                  <a:pt x="400628" y="50940"/>
                </a:lnTo>
                <a:lnTo>
                  <a:pt x="403466" y="62357"/>
                </a:lnTo>
                <a:lnTo>
                  <a:pt x="400628" y="73788"/>
                </a:lnTo>
                <a:lnTo>
                  <a:pt x="393271" y="80387"/>
                </a:lnTo>
                <a:lnTo>
                  <a:pt x="383128" y="83420"/>
                </a:lnTo>
                <a:lnTo>
                  <a:pt x="371932" y="84150"/>
                </a:lnTo>
                <a:lnTo>
                  <a:pt x="444623" y="84150"/>
                </a:lnTo>
                <a:lnTo>
                  <a:pt x="448236" y="76847"/>
                </a:lnTo>
                <a:lnTo>
                  <a:pt x="450723" y="59575"/>
                </a:lnTo>
                <a:lnTo>
                  <a:pt x="447082" y="40589"/>
                </a:lnTo>
                <a:close/>
              </a:path>
              <a:path w="1056639" h="186690">
                <a:moveTo>
                  <a:pt x="294068" y="5791"/>
                </a:moveTo>
                <a:lnTo>
                  <a:pt x="194665" y="5791"/>
                </a:lnTo>
                <a:lnTo>
                  <a:pt x="194665" y="180543"/>
                </a:lnTo>
                <a:lnTo>
                  <a:pt x="294068" y="180543"/>
                </a:lnTo>
                <a:lnTo>
                  <a:pt x="294068" y="142074"/>
                </a:lnTo>
                <a:lnTo>
                  <a:pt x="240093" y="142074"/>
                </a:lnTo>
                <a:lnTo>
                  <a:pt x="240093" y="111975"/>
                </a:lnTo>
                <a:lnTo>
                  <a:pt x="291287" y="111975"/>
                </a:lnTo>
                <a:lnTo>
                  <a:pt x="291287" y="73494"/>
                </a:lnTo>
                <a:lnTo>
                  <a:pt x="240093" y="73494"/>
                </a:lnTo>
                <a:lnTo>
                  <a:pt x="240093" y="44284"/>
                </a:lnTo>
                <a:lnTo>
                  <a:pt x="294068" y="44284"/>
                </a:lnTo>
                <a:lnTo>
                  <a:pt x="294068" y="5791"/>
                </a:lnTo>
                <a:close/>
              </a:path>
              <a:path w="1056639" h="186690">
                <a:moveTo>
                  <a:pt x="49339" y="5791"/>
                </a:moveTo>
                <a:lnTo>
                  <a:pt x="0" y="5791"/>
                </a:lnTo>
                <a:lnTo>
                  <a:pt x="73482" y="180543"/>
                </a:lnTo>
                <a:lnTo>
                  <a:pt x="108686" y="180543"/>
                </a:lnTo>
                <a:lnTo>
                  <a:pt x="137962" y="111975"/>
                </a:lnTo>
                <a:lnTo>
                  <a:pt x="91528" y="111975"/>
                </a:lnTo>
                <a:lnTo>
                  <a:pt x="49339" y="5791"/>
                </a:lnTo>
                <a:close/>
              </a:path>
              <a:path w="1056639" h="186690">
                <a:moveTo>
                  <a:pt x="183299" y="5791"/>
                </a:moveTo>
                <a:lnTo>
                  <a:pt x="133946" y="5791"/>
                </a:lnTo>
                <a:lnTo>
                  <a:pt x="91528" y="111975"/>
                </a:lnTo>
                <a:lnTo>
                  <a:pt x="137962" y="111975"/>
                </a:lnTo>
                <a:lnTo>
                  <a:pt x="183299" y="579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447177" y="669836"/>
            <a:ext cx="128270" cy="179070"/>
          </a:xfrm>
          <a:custGeom>
            <a:avLst/>
            <a:gdLst/>
            <a:ahLst/>
            <a:cxnLst/>
            <a:rect l="l" t="t" r="r" b="b"/>
            <a:pathLst>
              <a:path w="128269" h="179069">
                <a:moveTo>
                  <a:pt x="21793" y="0"/>
                </a:moveTo>
                <a:lnTo>
                  <a:pt x="0" y="0"/>
                </a:lnTo>
                <a:lnTo>
                  <a:pt x="0" y="110553"/>
                </a:lnTo>
                <a:lnTo>
                  <a:pt x="4360" y="137387"/>
                </a:lnTo>
                <a:lnTo>
                  <a:pt x="16960" y="158927"/>
                </a:lnTo>
                <a:lnTo>
                  <a:pt x="37076" y="173257"/>
                </a:lnTo>
                <a:lnTo>
                  <a:pt x="63982" y="178460"/>
                </a:lnTo>
                <a:lnTo>
                  <a:pt x="90890" y="173257"/>
                </a:lnTo>
                <a:lnTo>
                  <a:pt x="110996" y="158927"/>
                </a:lnTo>
                <a:lnTo>
                  <a:pt x="111515" y="158038"/>
                </a:lnTo>
                <a:lnTo>
                  <a:pt x="63982" y="158038"/>
                </a:lnTo>
                <a:lnTo>
                  <a:pt x="43213" y="153466"/>
                </a:lnTo>
                <a:lnTo>
                  <a:pt x="30286" y="141270"/>
                </a:lnTo>
                <a:lnTo>
                  <a:pt x="23659" y="123732"/>
                </a:lnTo>
                <a:lnTo>
                  <a:pt x="21793" y="103136"/>
                </a:lnTo>
                <a:lnTo>
                  <a:pt x="21793" y="0"/>
                </a:lnTo>
                <a:close/>
              </a:path>
              <a:path w="128269" h="179069">
                <a:moveTo>
                  <a:pt x="127939" y="0"/>
                </a:moveTo>
                <a:lnTo>
                  <a:pt x="106146" y="0"/>
                </a:lnTo>
                <a:lnTo>
                  <a:pt x="106146" y="103136"/>
                </a:lnTo>
                <a:lnTo>
                  <a:pt x="104282" y="123732"/>
                </a:lnTo>
                <a:lnTo>
                  <a:pt x="97661" y="141270"/>
                </a:lnTo>
                <a:lnTo>
                  <a:pt x="84742" y="153466"/>
                </a:lnTo>
                <a:lnTo>
                  <a:pt x="63982" y="158038"/>
                </a:lnTo>
                <a:lnTo>
                  <a:pt x="111515" y="158038"/>
                </a:lnTo>
                <a:lnTo>
                  <a:pt x="123584" y="137387"/>
                </a:lnTo>
                <a:lnTo>
                  <a:pt x="127939" y="110553"/>
                </a:lnTo>
                <a:lnTo>
                  <a:pt x="12793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18919" y="669836"/>
            <a:ext cx="153035" cy="175260"/>
          </a:xfrm>
          <a:custGeom>
            <a:avLst/>
            <a:gdLst/>
            <a:ahLst/>
            <a:cxnLst/>
            <a:rect l="l" t="t" r="r" b="b"/>
            <a:pathLst>
              <a:path w="153035" h="175259">
                <a:moveTo>
                  <a:pt x="8026" y="0"/>
                </a:moveTo>
                <a:lnTo>
                  <a:pt x="0" y="0"/>
                </a:lnTo>
                <a:lnTo>
                  <a:pt x="0" y="174726"/>
                </a:lnTo>
                <a:lnTo>
                  <a:pt x="21793" y="174726"/>
                </a:lnTo>
                <a:lnTo>
                  <a:pt x="21793" y="44500"/>
                </a:lnTo>
                <a:lnTo>
                  <a:pt x="50482" y="44500"/>
                </a:lnTo>
                <a:lnTo>
                  <a:pt x="8026" y="0"/>
                </a:lnTo>
                <a:close/>
              </a:path>
              <a:path w="153035" h="175259">
                <a:moveTo>
                  <a:pt x="50482" y="44500"/>
                </a:moveTo>
                <a:lnTo>
                  <a:pt x="21793" y="44500"/>
                </a:lnTo>
                <a:lnTo>
                  <a:pt x="145986" y="174701"/>
                </a:lnTo>
                <a:lnTo>
                  <a:pt x="152971" y="174701"/>
                </a:lnTo>
                <a:lnTo>
                  <a:pt x="152971" y="129082"/>
                </a:lnTo>
                <a:lnTo>
                  <a:pt x="131178" y="129082"/>
                </a:lnTo>
                <a:lnTo>
                  <a:pt x="50482" y="44500"/>
                </a:lnTo>
                <a:close/>
              </a:path>
              <a:path w="153035" h="175259">
                <a:moveTo>
                  <a:pt x="152971" y="0"/>
                </a:moveTo>
                <a:lnTo>
                  <a:pt x="131178" y="0"/>
                </a:lnTo>
                <a:lnTo>
                  <a:pt x="131178" y="129082"/>
                </a:lnTo>
                <a:lnTo>
                  <a:pt x="152971" y="129082"/>
                </a:lnTo>
                <a:lnTo>
                  <a:pt x="1529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821281" y="669836"/>
            <a:ext cx="0" cy="175260"/>
          </a:xfrm>
          <a:custGeom>
            <a:avLst/>
            <a:gdLst/>
            <a:ahLst/>
            <a:cxnLst/>
            <a:rect l="l" t="t" r="r" b="b"/>
            <a:pathLst>
              <a:path h="175259">
                <a:moveTo>
                  <a:pt x="0" y="0"/>
                </a:moveTo>
                <a:lnTo>
                  <a:pt x="0" y="174726"/>
                </a:lnTo>
              </a:path>
            </a:pathLst>
          </a:custGeom>
          <a:ln w="217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857336" y="669836"/>
            <a:ext cx="152400" cy="175260"/>
          </a:xfrm>
          <a:custGeom>
            <a:avLst/>
            <a:gdLst/>
            <a:ahLst/>
            <a:cxnLst/>
            <a:rect l="l" t="t" r="r" b="b"/>
            <a:pathLst>
              <a:path w="152400" h="175259">
                <a:moveTo>
                  <a:pt x="23888" y="0"/>
                </a:moveTo>
                <a:lnTo>
                  <a:pt x="0" y="0"/>
                </a:lnTo>
                <a:lnTo>
                  <a:pt x="72186" y="174701"/>
                </a:lnTo>
                <a:lnTo>
                  <a:pt x="80149" y="174701"/>
                </a:lnTo>
                <a:lnTo>
                  <a:pt x="98761" y="129324"/>
                </a:lnTo>
                <a:lnTo>
                  <a:pt x="76022" y="129324"/>
                </a:lnTo>
                <a:lnTo>
                  <a:pt x="23888" y="0"/>
                </a:lnTo>
                <a:close/>
              </a:path>
              <a:path w="152400" h="175259">
                <a:moveTo>
                  <a:pt x="151803" y="0"/>
                </a:moveTo>
                <a:lnTo>
                  <a:pt x="127927" y="0"/>
                </a:lnTo>
                <a:lnTo>
                  <a:pt x="76022" y="129324"/>
                </a:lnTo>
                <a:lnTo>
                  <a:pt x="98761" y="129324"/>
                </a:lnTo>
                <a:lnTo>
                  <a:pt x="1518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035682" y="834402"/>
            <a:ext cx="93980" cy="0"/>
          </a:xfrm>
          <a:custGeom>
            <a:avLst/>
            <a:gdLst/>
            <a:ahLst/>
            <a:cxnLst/>
            <a:rect l="l" t="t" r="r" b="b"/>
            <a:pathLst>
              <a:path w="93980">
                <a:moveTo>
                  <a:pt x="0" y="0"/>
                </a:moveTo>
                <a:lnTo>
                  <a:pt x="93852" y="0"/>
                </a:lnTo>
              </a:path>
            </a:pathLst>
          </a:custGeom>
          <a:ln w="203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046579" y="758202"/>
            <a:ext cx="0" cy="66040"/>
          </a:xfrm>
          <a:custGeom>
            <a:avLst/>
            <a:gdLst/>
            <a:ahLst/>
            <a:cxnLst/>
            <a:rect l="l" t="t" r="r" b="b"/>
            <a:pathLst>
              <a:path h="66040">
                <a:moveTo>
                  <a:pt x="0" y="0"/>
                </a:moveTo>
                <a:lnTo>
                  <a:pt x="0" y="66039"/>
                </a:lnTo>
              </a:path>
            </a:pathLst>
          </a:custGeom>
          <a:ln w="217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035682" y="748677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0" y="0"/>
                </a:moveTo>
                <a:lnTo>
                  <a:pt x="91770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035682" y="714387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1793" y="0"/>
                </a:lnTo>
              </a:path>
            </a:pathLst>
          </a:custGeom>
          <a:ln w="49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035682" y="679462"/>
            <a:ext cx="93980" cy="0"/>
          </a:xfrm>
          <a:custGeom>
            <a:avLst/>
            <a:gdLst/>
            <a:ahLst/>
            <a:cxnLst/>
            <a:rect l="l" t="t" r="r" b="b"/>
            <a:pathLst>
              <a:path w="93980">
                <a:moveTo>
                  <a:pt x="0" y="0"/>
                </a:moveTo>
                <a:lnTo>
                  <a:pt x="93852" y="0"/>
                </a:lnTo>
              </a:path>
            </a:pathLst>
          </a:custGeom>
          <a:ln w="203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164549" y="669836"/>
            <a:ext cx="109220" cy="175260"/>
          </a:xfrm>
          <a:custGeom>
            <a:avLst/>
            <a:gdLst/>
            <a:ahLst/>
            <a:cxnLst/>
            <a:rect l="l" t="t" r="r" b="b"/>
            <a:pathLst>
              <a:path w="109219" h="175259">
                <a:moveTo>
                  <a:pt x="26466" y="0"/>
                </a:moveTo>
                <a:lnTo>
                  <a:pt x="0" y="0"/>
                </a:lnTo>
                <a:lnTo>
                  <a:pt x="0" y="174726"/>
                </a:lnTo>
                <a:lnTo>
                  <a:pt x="21805" y="174726"/>
                </a:lnTo>
                <a:lnTo>
                  <a:pt x="21805" y="100825"/>
                </a:lnTo>
                <a:lnTo>
                  <a:pt x="55101" y="100825"/>
                </a:lnTo>
                <a:lnTo>
                  <a:pt x="53581" y="98729"/>
                </a:lnTo>
                <a:lnTo>
                  <a:pt x="70779" y="93333"/>
                </a:lnTo>
                <a:lnTo>
                  <a:pt x="83755" y="82740"/>
                </a:lnTo>
                <a:lnTo>
                  <a:pt x="21805" y="82740"/>
                </a:lnTo>
                <a:lnTo>
                  <a:pt x="21805" y="19481"/>
                </a:lnTo>
                <a:lnTo>
                  <a:pt x="84886" y="19481"/>
                </a:lnTo>
                <a:lnTo>
                  <a:pt x="82309" y="15896"/>
                </a:lnTo>
                <a:lnTo>
                  <a:pt x="72567" y="8115"/>
                </a:lnTo>
                <a:lnTo>
                  <a:pt x="61669" y="3520"/>
                </a:lnTo>
                <a:lnTo>
                  <a:pt x="50103" y="1100"/>
                </a:lnTo>
                <a:lnTo>
                  <a:pt x="38243" y="158"/>
                </a:lnTo>
                <a:lnTo>
                  <a:pt x="26466" y="0"/>
                </a:lnTo>
                <a:close/>
              </a:path>
              <a:path w="109219" h="175259">
                <a:moveTo>
                  <a:pt x="55101" y="100825"/>
                </a:moveTo>
                <a:lnTo>
                  <a:pt x="30835" y="100825"/>
                </a:lnTo>
                <a:lnTo>
                  <a:pt x="82283" y="174726"/>
                </a:lnTo>
                <a:lnTo>
                  <a:pt x="108699" y="174726"/>
                </a:lnTo>
                <a:lnTo>
                  <a:pt x="55101" y="100825"/>
                </a:lnTo>
                <a:close/>
              </a:path>
              <a:path w="109219" h="175259">
                <a:moveTo>
                  <a:pt x="84886" y="19481"/>
                </a:moveTo>
                <a:lnTo>
                  <a:pt x="27609" y="19481"/>
                </a:lnTo>
                <a:lnTo>
                  <a:pt x="44112" y="20521"/>
                </a:lnTo>
                <a:lnTo>
                  <a:pt x="59431" y="24858"/>
                </a:lnTo>
                <a:lnTo>
                  <a:pt x="70713" y="34317"/>
                </a:lnTo>
                <a:lnTo>
                  <a:pt x="75107" y="50723"/>
                </a:lnTo>
                <a:lnTo>
                  <a:pt x="70992" y="67476"/>
                </a:lnTo>
                <a:lnTo>
                  <a:pt x="60271" y="77176"/>
                </a:lnTo>
                <a:lnTo>
                  <a:pt x="45382" y="81654"/>
                </a:lnTo>
                <a:lnTo>
                  <a:pt x="28765" y="82740"/>
                </a:lnTo>
                <a:lnTo>
                  <a:pt x="83755" y="82740"/>
                </a:lnTo>
                <a:lnTo>
                  <a:pt x="84012" y="82530"/>
                </a:lnTo>
                <a:lnTo>
                  <a:pt x="92512" y="67604"/>
                </a:lnTo>
                <a:lnTo>
                  <a:pt x="95516" y="49834"/>
                </a:lnTo>
                <a:lnTo>
                  <a:pt x="93982" y="37474"/>
                </a:lnTo>
                <a:lnTo>
                  <a:pt x="89514" y="25922"/>
                </a:lnTo>
                <a:lnTo>
                  <a:pt x="84886" y="1948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289301" y="666115"/>
            <a:ext cx="109855" cy="182245"/>
          </a:xfrm>
          <a:custGeom>
            <a:avLst/>
            <a:gdLst/>
            <a:ahLst/>
            <a:cxnLst/>
            <a:rect l="l" t="t" r="r" b="b"/>
            <a:pathLst>
              <a:path w="109855" h="182244">
                <a:moveTo>
                  <a:pt x="21996" y="128600"/>
                </a:moveTo>
                <a:lnTo>
                  <a:pt x="0" y="133261"/>
                </a:lnTo>
                <a:lnTo>
                  <a:pt x="6019" y="152734"/>
                </a:lnTo>
                <a:lnTo>
                  <a:pt x="17778" y="168236"/>
                </a:lnTo>
                <a:lnTo>
                  <a:pt x="34145" y="178481"/>
                </a:lnTo>
                <a:lnTo>
                  <a:pt x="53987" y="182181"/>
                </a:lnTo>
                <a:lnTo>
                  <a:pt x="75912" y="178137"/>
                </a:lnTo>
                <a:lnTo>
                  <a:pt x="93637" y="166857"/>
                </a:lnTo>
                <a:lnTo>
                  <a:pt x="97143" y="161759"/>
                </a:lnTo>
                <a:lnTo>
                  <a:pt x="55829" y="161759"/>
                </a:lnTo>
                <a:lnTo>
                  <a:pt x="42593" y="159286"/>
                </a:lnTo>
                <a:lnTo>
                  <a:pt x="31783" y="152400"/>
                </a:lnTo>
                <a:lnTo>
                  <a:pt x="24537" y="141903"/>
                </a:lnTo>
                <a:lnTo>
                  <a:pt x="21996" y="128600"/>
                </a:lnTo>
                <a:close/>
              </a:path>
              <a:path w="109855" h="182244">
                <a:moveTo>
                  <a:pt x="59321" y="0"/>
                </a:moveTo>
                <a:lnTo>
                  <a:pt x="40131" y="3088"/>
                </a:lnTo>
                <a:lnTo>
                  <a:pt x="23680" y="12003"/>
                </a:lnTo>
                <a:lnTo>
                  <a:pt x="12185" y="26215"/>
                </a:lnTo>
                <a:lnTo>
                  <a:pt x="7861" y="45199"/>
                </a:lnTo>
                <a:lnTo>
                  <a:pt x="10998" y="61173"/>
                </a:lnTo>
                <a:lnTo>
                  <a:pt x="19397" y="73237"/>
                </a:lnTo>
                <a:lnTo>
                  <a:pt x="31537" y="82353"/>
                </a:lnTo>
                <a:lnTo>
                  <a:pt x="45897" y="89484"/>
                </a:lnTo>
                <a:lnTo>
                  <a:pt x="57937" y="94564"/>
                </a:lnTo>
                <a:lnTo>
                  <a:pt x="69000" y="99736"/>
                </a:lnTo>
                <a:lnTo>
                  <a:pt x="78639" y="106432"/>
                </a:lnTo>
                <a:lnTo>
                  <a:pt x="85453" y="115481"/>
                </a:lnTo>
                <a:lnTo>
                  <a:pt x="88036" y="127711"/>
                </a:lnTo>
                <a:lnTo>
                  <a:pt x="85643" y="140746"/>
                </a:lnTo>
                <a:lnTo>
                  <a:pt x="78971" y="151593"/>
                </a:lnTo>
                <a:lnTo>
                  <a:pt x="68780" y="159011"/>
                </a:lnTo>
                <a:lnTo>
                  <a:pt x="55829" y="161759"/>
                </a:lnTo>
                <a:lnTo>
                  <a:pt x="97143" y="161759"/>
                </a:lnTo>
                <a:lnTo>
                  <a:pt x="105494" y="149622"/>
                </a:lnTo>
                <a:lnTo>
                  <a:pt x="109816" y="127711"/>
                </a:lnTo>
                <a:lnTo>
                  <a:pt x="106534" y="108534"/>
                </a:lnTo>
                <a:lnTo>
                  <a:pt x="97451" y="94095"/>
                </a:lnTo>
                <a:lnTo>
                  <a:pt x="83718" y="83307"/>
                </a:lnTo>
                <a:lnTo>
                  <a:pt x="66484" y="75082"/>
                </a:lnTo>
                <a:lnTo>
                  <a:pt x="53987" y="70205"/>
                </a:lnTo>
                <a:lnTo>
                  <a:pt x="45599" y="66471"/>
                </a:lnTo>
                <a:lnTo>
                  <a:pt x="37744" y="61269"/>
                </a:lnTo>
                <a:lnTo>
                  <a:pt x="31927" y="54283"/>
                </a:lnTo>
                <a:lnTo>
                  <a:pt x="29654" y="45199"/>
                </a:lnTo>
                <a:lnTo>
                  <a:pt x="32262" y="34860"/>
                </a:lnTo>
                <a:lnTo>
                  <a:pt x="39044" y="27047"/>
                </a:lnTo>
                <a:lnTo>
                  <a:pt x="48433" y="22107"/>
                </a:lnTo>
                <a:lnTo>
                  <a:pt x="58864" y="20383"/>
                </a:lnTo>
                <a:lnTo>
                  <a:pt x="99806" y="20383"/>
                </a:lnTo>
                <a:lnTo>
                  <a:pt x="95951" y="15151"/>
                </a:lnTo>
                <a:lnTo>
                  <a:pt x="85515" y="6867"/>
                </a:lnTo>
                <a:lnTo>
                  <a:pt x="73212" y="1750"/>
                </a:lnTo>
                <a:lnTo>
                  <a:pt x="59321" y="0"/>
                </a:lnTo>
                <a:close/>
              </a:path>
              <a:path w="109855" h="182244">
                <a:moveTo>
                  <a:pt x="99806" y="20383"/>
                </a:moveTo>
                <a:lnTo>
                  <a:pt x="58864" y="20383"/>
                </a:lnTo>
                <a:lnTo>
                  <a:pt x="67905" y="21422"/>
                </a:lnTo>
                <a:lnTo>
                  <a:pt x="75401" y="24526"/>
                </a:lnTo>
                <a:lnTo>
                  <a:pt x="81633" y="29673"/>
                </a:lnTo>
                <a:lnTo>
                  <a:pt x="86880" y="36842"/>
                </a:lnTo>
                <a:lnTo>
                  <a:pt x="104241" y="26403"/>
                </a:lnTo>
                <a:lnTo>
                  <a:pt x="99806" y="203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441320" y="669836"/>
            <a:ext cx="0" cy="175260"/>
          </a:xfrm>
          <a:custGeom>
            <a:avLst/>
            <a:gdLst/>
            <a:ahLst/>
            <a:cxnLst/>
            <a:rect l="l" t="t" r="r" b="b"/>
            <a:pathLst>
              <a:path h="175259">
                <a:moveTo>
                  <a:pt x="0" y="0"/>
                </a:moveTo>
                <a:lnTo>
                  <a:pt x="0" y="174726"/>
                </a:lnTo>
              </a:path>
            </a:pathLst>
          </a:custGeom>
          <a:ln w="2176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532811" y="689775"/>
            <a:ext cx="0" cy="154940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0"/>
                </a:moveTo>
                <a:lnTo>
                  <a:pt x="0" y="154787"/>
                </a:lnTo>
              </a:path>
            </a:pathLst>
          </a:custGeom>
          <a:ln w="2179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480436" y="679805"/>
            <a:ext cx="10477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775" y="0"/>
                </a:lnTo>
              </a:path>
            </a:pathLst>
          </a:custGeom>
          <a:ln w="1993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2609418" y="633285"/>
            <a:ext cx="63500" cy="38735"/>
          </a:xfrm>
          <a:custGeom>
            <a:avLst/>
            <a:gdLst/>
            <a:ahLst/>
            <a:cxnLst/>
            <a:rect l="l" t="t" r="r" b="b"/>
            <a:pathLst>
              <a:path w="63500" h="38734">
                <a:moveTo>
                  <a:pt x="12738" y="0"/>
                </a:moveTo>
                <a:lnTo>
                  <a:pt x="8496" y="0"/>
                </a:lnTo>
                <a:lnTo>
                  <a:pt x="6007" y="1473"/>
                </a:lnTo>
                <a:lnTo>
                  <a:pt x="3263" y="6464"/>
                </a:lnTo>
                <a:lnTo>
                  <a:pt x="1028" y="10706"/>
                </a:lnTo>
                <a:lnTo>
                  <a:pt x="0" y="14147"/>
                </a:lnTo>
                <a:lnTo>
                  <a:pt x="508" y="15684"/>
                </a:lnTo>
                <a:lnTo>
                  <a:pt x="1536" y="17640"/>
                </a:lnTo>
                <a:lnTo>
                  <a:pt x="3517" y="19151"/>
                </a:lnTo>
                <a:lnTo>
                  <a:pt x="8242" y="20891"/>
                </a:lnTo>
                <a:lnTo>
                  <a:pt x="59753" y="38569"/>
                </a:lnTo>
                <a:lnTo>
                  <a:pt x="61760" y="38074"/>
                </a:lnTo>
                <a:lnTo>
                  <a:pt x="63233" y="35559"/>
                </a:lnTo>
                <a:lnTo>
                  <a:pt x="62725" y="33362"/>
                </a:lnTo>
                <a:lnTo>
                  <a:pt x="14973" y="965"/>
                </a:lnTo>
                <a:lnTo>
                  <a:pt x="1273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576309" y="675576"/>
            <a:ext cx="167005" cy="169545"/>
          </a:xfrm>
          <a:custGeom>
            <a:avLst/>
            <a:gdLst/>
            <a:ahLst/>
            <a:cxnLst/>
            <a:rect l="l" t="t" r="r" b="b"/>
            <a:pathLst>
              <a:path w="167005" h="169544">
                <a:moveTo>
                  <a:pt x="89395" y="0"/>
                </a:moveTo>
                <a:lnTo>
                  <a:pt x="88887" y="0"/>
                </a:lnTo>
                <a:lnTo>
                  <a:pt x="80657" y="10223"/>
                </a:lnTo>
                <a:lnTo>
                  <a:pt x="71958" y="11938"/>
                </a:lnTo>
                <a:lnTo>
                  <a:pt x="70726" y="14554"/>
                </a:lnTo>
                <a:lnTo>
                  <a:pt x="0" y="168986"/>
                </a:lnTo>
                <a:lnTo>
                  <a:pt x="23418" y="168986"/>
                </a:lnTo>
                <a:lnTo>
                  <a:pt x="43345" y="125183"/>
                </a:lnTo>
                <a:lnTo>
                  <a:pt x="146765" y="125183"/>
                </a:lnTo>
                <a:lnTo>
                  <a:pt x="137639" y="105270"/>
                </a:lnTo>
                <a:lnTo>
                  <a:pt x="52374" y="105270"/>
                </a:lnTo>
                <a:lnTo>
                  <a:pt x="83438" y="34569"/>
                </a:lnTo>
                <a:lnTo>
                  <a:pt x="105238" y="34569"/>
                </a:lnTo>
                <a:lnTo>
                  <a:pt x="89395" y="0"/>
                </a:lnTo>
                <a:close/>
              </a:path>
              <a:path w="167005" h="169544">
                <a:moveTo>
                  <a:pt x="146765" y="125183"/>
                </a:moveTo>
                <a:lnTo>
                  <a:pt x="123545" y="125183"/>
                </a:lnTo>
                <a:lnTo>
                  <a:pt x="143446" y="168986"/>
                </a:lnTo>
                <a:lnTo>
                  <a:pt x="166839" y="168986"/>
                </a:lnTo>
                <a:lnTo>
                  <a:pt x="146765" y="125183"/>
                </a:lnTo>
                <a:close/>
              </a:path>
              <a:path w="167005" h="169544">
                <a:moveTo>
                  <a:pt x="105238" y="34569"/>
                </a:moveTo>
                <a:lnTo>
                  <a:pt x="83438" y="34569"/>
                </a:lnTo>
                <a:lnTo>
                  <a:pt x="114490" y="105270"/>
                </a:lnTo>
                <a:lnTo>
                  <a:pt x="137639" y="105270"/>
                </a:lnTo>
                <a:lnTo>
                  <a:pt x="105238" y="3456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872727" y="539991"/>
            <a:ext cx="0" cy="648335"/>
          </a:xfrm>
          <a:custGeom>
            <a:avLst/>
            <a:gdLst/>
            <a:ahLst/>
            <a:cxnLst/>
            <a:rect l="l" t="t" r="r" b="b"/>
            <a:pathLst>
              <a:path h="648335">
                <a:moveTo>
                  <a:pt x="0" y="0"/>
                </a:moveTo>
                <a:lnTo>
                  <a:pt x="0" y="648004"/>
                </a:lnTo>
              </a:path>
            </a:pathLst>
          </a:custGeom>
          <a:ln w="708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997530" y="734580"/>
            <a:ext cx="1220317" cy="26881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80924"/>
            <a:ext cx="8229600" cy="11236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615313"/>
            <a:ext cx="8229600" cy="46352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531483"/>
            <a:ext cx="2926080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531483"/>
            <a:ext cx="2103120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531483"/>
            <a:ext cx="2103120" cy="351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era.org" TargetMode="External"/><Relationship Id="rId2" Type="http://schemas.openxmlformats.org/officeDocument/2006/relationships/hyperlink" Target="http://www.eera-ecer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se-europe.org" TargetMode="External"/><Relationship Id="rId4" Type="http://schemas.openxmlformats.org/officeDocument/2006/relationships/hyperlink" Target="http://www.esrea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era.org/sigs/" TargetMode="External"/><Relationship Id="rId2" Type="http://schemas.openxmlformats.org/officeDocument/2006/relationships/hyperlink" Target="http://www.eera-ecer.de/network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rea.org/networks?l=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rc.europa.eu/starting-grants" TargetMode="External"/><Relationship Id="rId2" Type="http://schemas.openxmlformats.org/officeDocument/2006/relationships/hyperlink" Target="http://ec.europa.eu/research/mariecurieactions/about/individual-fellowships_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1950"/>
            <a:ext cx="8229600" cy="1107996"/>
          </a:xfrm>
        </p:spPr>
        <p:txBody>
          <a:bodyPr/>
          <a:lstStyle/>
          <a:p>
            <a:pPr algn="ctr"/>
            <a:r>
              <a:rPr lang="en-GB" sz="3600" dirty="0"/>
              <a:t> </a:t>
            </a:r>
            <a:r>
              <a:rPr lang="it-IT" sz="3600" b="1" dirty="0"/>
              <a:t>I networks europei di ricerca educativa e le '</a:t>
            </a:r>
            <a:r>
              <a:rPr lang="it-IT" sz="3600" b="1" dirty="0" err="1"/>
              <a:t>grants</a:t>
            </a:r>
            <a:r>
              <a:rPr lang="it-IT" sz="3600" b="1" dirty="0"/>
              <a:t>' per i giovani ricercatori</a:t>
            </a:r>
            <a:endParaRPr lang="it-IT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4950"/>
            <a:ext cx="8229600" cy="2585323"/>
          </a:xfrm>
        </p:spPr>
        <p:txBody>
          <a:bodyPr/>
          <a:lstStyle/>
          <a:p>
            <a:pPr algn="ctr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Marcella Milana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 smtClean="0"/>
              <a:t>Università</a:t>
            </a:r>
            <a:r>
              <a:rPr lang="en-GB" sz="2400" dirty="0" smtClean="0"/>
              <a:t> di Verona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US" sz="24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533400" y="1454150"/>
            <a:ext cx="8229600" cy="1107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 err="1" smtClean="0"/>
              <a:t>Scuola</a:t>
            </a:r>
            <a:r>
              <a:rPr lang="en-US" sz="2400" dirty="0" smtClean="0"/>
              <a:t> </a:t>
            </a:r>
            <a:r>
              <a:rPr lang="en-US" sz="2400" dirty="0" err="1" smtClean="0"/>
              <a:t>Estiva</a:t>
            </a:r>
            <a:r>
              <a:rPr lang="en-US" sz="2400" dirty="0" smtClean="0"/>
              <a:t> Milanese </a:t>
            </a:r>
            <a:r>
              <a:rPr lang="en-US" sz="2400" dirty="0" err="1" smtClean="0"/>
              <a:t>sulla</a:t>
            </a:r>
            <a:r>
              <a:rPr lang="en-US" sz="2400" dirty="0" smtClean="0"/>
              <a:t> </a:t>
            </a:r>
            <a:r>
              <a:rPr lang="en-US" sz="2400" dirty="0" err="1" smtClean="0"/>
              <a:t>Ricerca</a:t>
            </a:r>
            <a:r>
              <a:rPr lang="en-US" sz="2400" dirty="0" smtClean="0"/>
              <a:t> </a:t>
            </a:r>
            <a:r>
              <a:rPr lang="en-US" sz="2400" dirty="0" err="1" smtClean="0"/>
              <a:t>Pedagogica</a:t>
            </a:r>
            <a:endParaRPr lang="en-US" sz="2400" dirty="0" smtClean="0"/>
          </a:p>
          <a:p>
            <a:pPr algn="ctr"/>
            <a:r>
              <a:rPr lang="en-US" sz="2400" dirty="0" smtClean="0"/>
              <a:t>I </a:t>
            </a:r>
            <a:r>
              <a:rPr lang="en-US" sz="2400" dirty="0" err="1"/>
              <a:t>giovani</a:t>
            </a:r>
            <a:r>
              <a:rPr lang="en-US" sz="2400" dirty="0"/>
              <a:t> </a:t>
            </a:r>
            <a:r>
              <a:rPr lang="en-US" sz="2400" dirty="0" err="1"/>
              <a:t>ricercatori</a:t>
            </a:r>
            <a:r>
              <a:rPr lang="en-US" sz="2400" dirty="0"/>
              <a:t> di </a:t>
            </a:r>
            <a:r>
              <a:rPr lang="en-US" sz="2400" dirty="0" err="1"/>
              <a:t>fronte</a:t>
            </a:r>
            <a:r>
              <a:rPr lang="en-US" sz="2400" dirty="0"/>
              <a:t> </a:t>
            </a:r>
            <a:r>
              <a:rPr lang="en-US" sz="2400" dirty="0" err="1"/>
              <a:t>alle</a:t>
            </a:r>
            <a:r>
              <a:rPr lang="en-US" sz="2400" dirty="0"/>
              <a:t> </a:t>
            </a:r>
            <a:r>
              <a:rPr lang="en-US" sz="2400" dirty="0" err="1"/>
              <a:t>nuove</a:t>
            </a:r>
            <a:r>
              <a:rPr lang="en-US" sz="2400" dirty="0"/>
              <a:t> </a:t>
            </a:r>
            <a:r>
              <a:rPr lang="en-US" sz="2400" dirty="0" err="1"/>
              <a:t>sfide</a:t>
            </a:r>
            <a:r>
              <a:rPr lang="en-US" sz="2400" dirty="0"/>
              <a:t> </a:t>
            </a:r>
            <a:r>
              <a:rPr lang="en-US" sz="2400" dirty="0" err="1" smtClean="0"/>
              <a:t>dell’università</a:t>
            </a:r>
            <a:endParaRPr lang="en-US" sz="2400" dirty="0" smtClean="0"/>
          </a:p>
          <a:p>
            <a:pPr algn="ctr"/>
            <a:r>
              <a:rPr lang="it-IT" sz="2400" dirty="0"/>
              <a:t>7-8 luglio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65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53614"/>
              </p:ext>
            </p:extLst>
          </p:nvPr>
        </p:nvGraphicFramePr>
        <p:xfrm>
          <a:off x="381000" y="234950"/>
          <a:ext cx="8458200" cy="6261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124200"/>
                <a:gridCol w="2743200"/>
              </a:tblGrid>
              <a:tr h="147958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EERA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err="1" smtClean="0"/>
                        <a:t>European</a:t>
                      </a:r>
                      <a:r>
                        <a:rPr lang="it-IT" sz="1800" b="0" noProof="0" dirty="0" smtClean="0"/>
                        <a:t> Educational </a:t>
                      </a:r>
                      <a:r>
                        <a:rPr lang="it-IT" sz="1800" b="0" noProof="0" dirty="0" err="1" smtClean="0"/>
                        <a:t>Research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Association</a:t>
                      </a:r>
                      <a:r>
                        <a:rPr lang="it-IT" sz="1800" b="0" noProof="0" dirty="0" smtClean="0"/>
                        <a:t> </a:t>
                      </a:r>
                    </a:p>
                    <a:p>
                      <a:r>
                        <a:rPr lang="it-IT" b="0" noProof="0" dirty="0" smtClean="0">
                          <a:hlinkClick r:id="rId2"/>
                        </a:rPr>
                        <a:t>http://www.eera-ecer.de</a:t>
                      </a:r>
                      <a:r>
                        <a:rPr lang="it-IT" b="0" noProof="0" dirty="0" smtClean="0"/>
                        <a:t> </a:t>
                      </a:r>
                      <a:endParaRPr lang="it-IT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/>
                        <a:t>1994,</a:t>
                      </a:r>
                      <a:r>
                        <a:rPr lang="it-IT" b="0" baseline="0" noProof="0" dirty="0" smtClean="0"/>
                        <a:t> NGO </a:t>
                      </a:r>
                      <a:r>
                        <a:rPr lang="it-IT" b="0" noProof="0" dirty="0" smtClean="0"/>
                        <a:t>(WERA) </a:t>
                      </a:r>
                      <a:r>
                        <a:rPr lang="it-IT" b="0" baseline="0" noProof="0" dirty="0" smtClean="0"/>
                        <a:t>(istituzioni)</a:t>
                      </a:r>
                    </a:p>
                    <a:p>
                      <a:r>
                        <a:rPr lang="it-IT" b="0" noProof="0" dirty="0" smtClean="0"/>
                        <a:t>- </a:t>
                      </a:r>
                      <a:r>
                        <a:rPr lang="it-IT" b="0" noProof="0" dirty="0" err="1" smtClean="0"/>
                        <a:t>European</a:t>
                      </a:r>
                      <a:r>
                        <a:rPr lang="it-IT" b="0" noProof="0" dirty="0" smtClean="0"/>
                        <a:t> </a:t>
                      </a:r>
                      <a:r>
                        <a:rPr lang="it-IT" b="0" noProof="0" dirty="0" err="1" smtClean="0"/>
                        <a:t>Education</a:t>
                      </a:r>
                      <a:r>
                        <a:rPr lang="it-IT" b="0" noProof="0" dirty="0" smtClean="0"/>
                        <a:t> </a:t>
                      </a:r>
                      <a:r>
                        <a:rPr lang="it-IT" b="0" noProof="0" dirty="0" err="1" smtClean="0"/>
                        <a:t>Research</a:t>
                      </a:r>
                      <a:r>
                        <a:rPr lang="it-IT" b="0" baseline="0" noProof="0" dirty="0" smtClean="0"/>
                        <a:t> Journal (EERJ), SAGE</a:t>
                      </a:r>
                      <a:endParaRPr lang="it-IT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“…promote science and research, education and training in the academic field of educational research” (§ 2(1))</a:t>
                      </a:r>
                      <a:endParaRPr lang="it-IT" b="0" noProof="0" smtClean="0"/>
                    </a:p>
                  </a:txBody>
                  <a:tcPr/>
                </a:tc>
              </a:tr>
              <a:tr h="147986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EECERA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European Early Childhood Education Research Association </a:t>
                      </a:r>
                      <a:endParaRPr lang="it-IT" b="0" noProof="0" smtClean="0"/>
                    </a:p>
                    <a:p>
                      <a:r>
                        <a:rPr lang="it-IT" b="0" noProof="0" smtClean="0">
                          <a:hlinkClick r:id="rId3"/>
                        </a:rPr>
                        <a:t>http://www.eecera.org</a:t>
                      </a:r>
                      <a:r>
                        <a:rPr lang="it-IT" b="0" baseline="0" noProof="0" smtClean="0"/>
                        <a:t> </a:t>
                      </a:r>
                      <a:endParaRPr lang="it-IT" b="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/>
                        <a:t>1992, </a:t>
                      </a:r>
                      <a:r>
                        <a:rPr lang="it-IT" b="0" baseline="0" noProof="0" dirty="0" smtClean="0"/>
                        <a:t>charity (individui/istituzioni)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baseline="0" noProof="0" dirty="0" smtClean="0"/>
                        <a:t>- </a:t>
                      </a:r>
                      <a:r>
                        <a:rPr lang="it-IT" b="0" baseline="0" noProof="0" dirty="0" err="1" smtClean="0"/>
                        <a:t>European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Early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Childhood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Research</a:t>
                      </a:r>
                      <a:r>
                        <a:rPr lang="it-IT" b="0" baseline="0" noProof="0" dirty="0" smtClean="0"/>
                        <a:t> Journal (EECRJ), T&amp;F + </a:t>
                      </a:r>
                      <a:r>
                        <a:rPr lang="it-IT" b="0" baseline="0" noProof="0" dirty="0" err="1" smtClean="0"/>
                        <a:t>Routledge</a:t>
                      </a:r>
                      <a:r>
                        <a:rPr lang="it-IT" b="0" baseline="0" noProof="0" dirty="0" smtClean="0"/>
                        <a:t> book </a:t>
                      </a:r>
                      <a:r>
                        <a:rPr lang="it-IT" b="0" baseline="0" noProof="0" dirty="0" err="1" smtClean="0"/>
                        <a:t>series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smtClean="0"/>
                        <a:t>Sostenere la tradizione europea nella ricerca su ‘early childhood’</a:t>
                      </a:r>
                    </a:p>
                    <a:p>
                      <a:endParaRPr lang="it-IT" b="0" noProof="0"/>
                    </a:p>
                  </a:txBody>
                  <a:tcPr/>
                </a:tc>
              </a:tr>
              <a:tr h="16935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ESREA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European Society for Research on the Education of Adults</a:t>
                      </a:r>
                      <a:endParaRPr lang="it-IT" b="0" noProof="0" smtClean="0"/>
                    </a:p>
                    <a:p>
                      <a:r>
                        <a:rPr lang="it-IT" b="0" noProof="0" smtClean="0">
                          <a:hlinkClick r:id="rId4"/>
                        </a:rPr>
                        <a:t>http://www.esrea.org/</a:t>
                      </a:r>
                      <a:r>
                        <a:rPr lang="it-IT" b="0" baseline="0" noProof="0" smtClean="0"/>
                        <a:t> </a:t>
                      </a:r>
                      <a:endParaRPr lang="it-IT" b="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baseline="0" noProof="0" dirty="0" smtClean="0"/>
                        <a:t>1992, NGO (individui/istituzioni)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baseline="0" noProof="0" dirty="0" smtClean="0"/>
                        <a:t>- </a:t>
                      </a:r>
                      <a:r>
                        <a:rPr lang="it-IT" b="0" baseline="0" noProof="0" dirty="0" err="1" smtClean="0"/>
                        <a:t>European</a:t>
                      </a:r>
                      <a:r>
                        <a:rPr lang="it-IT" b="0" baseline="0" noProof="0" dirty="0" smtClean="0"/>
                        <a:t> Journal for </a:t>
                      </a:r>
                      <a:r>
                        <a:rPr lang="it-IT" b="0" baseline="0" noProof="0" dirty="0" err="1" smtClean="0"/>
                        <a:t>Research</a:t>
                      </a:r>
                      <a:r>
                        <a:rPr lang="it-IT" b="0" baseline="0" noProof="0" dirty="0" smtClean="0"/>
                        <a:t> on the </a:t>
                      </a:r>
                      <a:r>
                        <a:rPr lang="it-IT" b="0" baseline="0" noProof="0" dirty="0" err="1" smtClean="0"/>
                        <a:t>Education</a:t>
                      </a:r>
                      <a:r>
                        <a:rPr lang="it-IT" b="0" baseline="0" noProof="0" dirty="0" smtClean="0"/>
                        <a:t> and Learning of </a:t>
                      </a:r>
                      <a:r>
                        <a:rPr lang="it-IT" b="0" baseline="0" noProof="0" dirty="0" err="1" smtClean="0"/>
                        <a:t>Adults</a:t>
                      </a:r>
                      <a:r>
                        <a:rPr lang="it-IT" b="0" baseline="0" noProof="0" dirty="0" smtClean="0"/>
                        <a:t> (RELA) (open source) + </a:t>
                      </a:r>
                      <a:r>
                        <a:rPr lang="it-IT" b="0" baseline="0" noProof="0" dirty="0" err="1" smtClean="0"/>
                        <a:t>Sense</a:t>
                      </a:r>
                      <a:r>
                        <a:rPr lang="it-IT" b="0" baseline="0" noProof="0" dirty="0" smtClean="0"/>
                        <a:t> book </a:t>
                      </a:r>
                      <a:r>
                        <a:rPr lang="it-IT" b="0" baseline="0" noProof="0" dirty="0" err="1" smtClean="0"/>
                        <a:t>series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smtClean="0"/>
                        <a:t>Promuovere e disseminare</a:t>
                      </a:r>
                      <a:r>
                        <a:rPr lang="it-IT" b="0" baseline="0" noProof="0" smtClean="0"/>
                        <a:t> la ricerca teorica ed empirica sull’educazione e l’appredimento degli adulti in Europea</a:t>
                      </a:r>
                      <a:endParaRPr lang="it-IT" b="0" noProof="0"/>
                    </a:p>
                  </a:txBody>
                  <a:tcPr/>
                </a:tc>
              </a:tr>
              <a:tr h="12906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CESE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smtClean="0"/>
                        <a:t>Comparative Education Society of Europe </a:t>
                      </a:r>
                    </a:p>
                    <a:p>
                      <a:r>
                        <a:rPr lang="it-IT" b="0" noProof="0" smtClean="0">
                          <a:hlinkClick r:id="rId5"/>
                        </a:rPr>
                        <a:t>www.cese-europe.org</a:t>
                      </a:r>
                      <a:r>
                        <a:rPr lang="it-IT" b="0" noProof="0" smtClean="0"/>
                        <a:t> </a:t>
                      </a:r>
                      <a:endParaRPr lang="it-IT" b="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baseline="0" noProof="0" dirty="0" smtClean="0"/>
                        <a:t>1961, NGO (WCCES)(individui)</a:t>
                      </a:r>
                      <a:endParaRPr lang="it-IT" b="0" noProof="0" dirty="0" smtClean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noProof="0" dirty="0" smtClean="0"/>
                        <a:t>(Journal of) </a:t>
                      </a:r>
                      <a:r>
                        <a:rPr lang="it-IT" b="0" noProof="0" dirty="0" err="1" smtClean="0"/>
                        <a:t>European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Education</a:t>
                      </a:r>
                      <a:r>
                        <a:rPr lang="it-IT" b="0" baseline="0" noProof="0" dirty="0" smtClean="0"/>
                        <a:t> (EE), T&amp;F + </a:t>
                      </a:r>
                      <a:r>
                        <a:rPr lang="it-IT" b="0" baseline="0" noProof="0" dirty="0" err="1" smtClean="0"/>
                        <a:t>Sense</a:t>
                      </a:r>
                      <a:r>
                        <a:rPr lang="it-IT" b="0" baseline="0" noProof="0" dirty="0" smtClean="0"/>
                        <a:t> book </a:t>
                      </a:r>
                      <a:r>
                        <a:rPr lang="it-IT" b="0" baseline="0" noProof="0" dirty="0" err="1" smtClean="0"/>
                        <a:t>series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/>
                        <a:t>Incoraggiare</a:t>
                      </a:r>
                      <a:r>
                        <a:rPr lang="it-IT" b="0" baseline="0" noProof="0" dirty="0" smtClean="0"/>
                        <a:t> e promuovere studi compartivi ed  internazionali in educazione</a:t>
                      </a:r>
                      <a:endParaRPr lang="it-IT" b="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7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89581"/>
              </p:ext>
            </p:extLst>
          </p:nvPr>
        </p:nvGraphicFramePr>
        <p:xfrm>
          <a:off x="381000" y="234950"/>
          <a:ext cx="8458200" cy="6201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581400"/>
                <a:gridCol w="2590800"/>
              </a:tblGrid>
              <a:tr h="147958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EERA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err="1" smtClean="0"/>
                        <a:t>European</a:t>
                      </a:r>
                      <a:r>
                        <a:rPr lang="it-IT" sz="1800" b="0" noProof="0" dirty="0" smtClean="0"/>
                        <a:t> Educational </a:t>
                      </a:r>
                      <a:r>
                        <a:rPr lang="it-IT" sz="1800" b="0" noProof="0" dirty="0" err="1" smtClean="0"/>
                        <a:t>Research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Association</a:t>
                      </a:r>
                      <a:r>
                        <a:rPr lang="it-IT" sz="1800" b="0" noProof="0" dirty="0" smtClean="0"/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b="0" baseline="0" noProof="0" dirty="0" smtClean="0"/>
                        <a:t>Conferenze annuali (es. Bolzano, settembre 2018)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b="0" baseline="0" noProof="0" dirty="0" err="1" smtClean="0"/>
                        <a:t>Emerging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researchers</a:t>
                      </a:r>
                      <a:r>
                        <a:rPr lang="it-IT" b="0" baseline="0" noProof="0" dirty="0" smtClean="0"/>
                        <a:t>’ </a:t>
                      </a:r>
                      <a:r>
                        <a:rPr lang="it-IT" b="0" baseline="0" noProof="0" dirty="0" err="1" smtClean="0"/>
                        <a:t>group</a:t>
                      </a:r>
                      <a:r>
                        <a:rPr lang="it-IT" b="0" baseline="0" noProof="0" dirty="0" smtClean="0"/>
                        <a:t> (&amp; </a:t>
                      </a:r>
                      <a:r>
                        <a:rPr lang="it-IT" b="0" baseline="0" noProof="0" dirty="0" err="1" smtClean="0"/>
                        <a:t>confernza</a:t>
                      </a:r>
                      <a:r>
                        <a:rPr lang="it-IT" b="0" baseline="0" noProof="0" dirty="0" smtClean="0"/>
                        <a:t> annuale); Best </a:t>
                      </a:r>
                      <a:r>
                        <a:rPr lang="it-IT" b="0" baseline="0" noProof="0" dirty="0" err="1" smtClean="0"/>
                        <a:t>paper</a:t>
                      </a:r>
                      <a:r>
                        <a:rPr lang="it-IT" b="0" baseline="0" noProof="0" dirty="0" smtClean="0"/>
                        <a:t>/poster awards; </a:t>
                      </a:r>
                      <a:r>
                        <a:rPr lang="it-IT" b="0" baseline="0" noProof="0" dirty="0" err="1" smtClean="0"/>
                        <a:t>Bursaries</a:t>
                      </a:r>
                      <a:r>
                        <a:rPr lang="it-IT" b="0" baseline="0" noProof="0" dirty="0" smtClean="0"/>
                        <a:t>; </a:t>
                      </a:r>
                      <a:r>
                        <a:rPr lang="it-IT" b="0" baseline="0" noProof="0" dirty="0" err="1" smtClean="0"/>
                        <a:t>Seasonal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schools</a:t>
                      </a:r>
                      <a:endParaRPr lang="it-IT" b="0" baseline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noProof="0" dirty="0" smtClean="0">
                          <a:hlinkClick r:id="rId2"/>
                        </a:rPr>
                        <a:t>Networks</a:t>
                      </a:r>
                      <a:r>
                        <a:rPr lang="it-IT" b="0" noProof="0" dirty="0" smtClean="0"/>
                        <a:t> (32</a:t>
                      </a:r>
                      <a:r>
                        <a:rPr lang="it-IT" b="0" baseline="0" noProof="0" dirty="0" smtClean="0"/>
                        <a:t>+1), in parte finanziati da EERA (progetti, </a:t>
                      </a:r>
                      <a:r>
                        <a:rPr lang="it-IT" b="0" baseline="0" noProof="0" dirty="0" err="1" smtClean="0"/>
                        <a:t>seasonal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schools</a:t>
                      </a:r>
                      <a:r>
                        <a:rPr lang="it-IT" b="0" baseline="0" noProof="0" dirty="0" smtClean="0"/>
                        <a:t>, pubblicazioni)</a:t>
                      </a:r>
                      <a:endParaRPr lang="it-IT" b="0" noProof="0" dirty="0" smtClean="0"/>
                    </a:p>
                  </a:txBody>
                  <a:tcPr/>
                </a:tc>
              </a:tr>
              <a:tr h="147986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EECERA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err="1" smtClean="0"/>
                        <a:t>European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Early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Childhood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Education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Research</a:t>
                      </a:r>
                      <a:r>
                        <a:rPr lang="it-IT" sz="1800" b="0" noProof="0" dirty="0" smtClean="0"/>
                        <a:t> </a:t>
                      </a:r>
                      <a:r>
                        <a:rPr lang="it-IT" sz="1800" b="0" noProof="0" dirty="0" err="1" smtClean="0"/>
                        <a:t>Association</a:t>
                      </a:r>
                      <a:r>
                        <a:rPr lang="it-IT" sz="1800" b="0" noProof="0" dirty="0" smtClean="0"/>
                        <a:t> 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t-IT" b="0" noProof="0" dirty="0" smtClean="0"/>
                        <a:t>Conferenze annuali (es. Bologna, agosto/settembre 2017)</a:t>
                      </a:r>
                      <a:endParaRPr lang="it-IT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>
                          <a:hlinkClick r:id="rId3"/>
                        </a:rPr>
                        <a:t>Special </a:t>
                      </a:r>
                      <a:r>
                        <a:rPr lang="it-IT" b="0" noProof="0" dirty="0" err="1" smtClean="0">
                          <a:hlinkClick r:id="rId3"/>
                        </a:rPr>
                        <a:t>Interest</a:t>
                      </a:r>
                      <a:r>
                        <a:rPr lang="it-IT" b="0" noProof="0" dirty="0" smtClean="0">
                          <a:hlinkClick r:id="rId3"/>
                        </a:rPr>
                        <a:t> </a:t>
                      </a:r>
                      <a:r>
                        <a:rPr lang="it-IT" b="0" noProof="0" dirty="0" err="1" smtClean="0">
                          <a:hlinkClick r:id="rId3"/>
                        </a:rPr>
                        <a:t>groups</a:t>
                      </a:r>
                      <a:r>
                        <a:rPr lang="it-IT" b="0" noProof="0" dirty="0" smtClean="0"/>
                        <a:t> (17),</a:t>
                      </a:r>
                      <a:r>
                        <a:rPr lang="it-IT" b="0" baseline="0" noProof="0" dirty="0" smtClean="0"/>
                        <a:t> possibilità di proporre/pubblicare Special </a:t>
                      </a:r>
                      <a:r>
                        <a:rPr lang="it-IT" b="0" baseline="0" noProof="0" dirty="0" err="1" smtClean="0"/>
                        <a:t>Issues</a:t>
                      </a:r>
                      <a:r>
                        <a:rPr lang="it-IT" b="0" baseline="0" noProof="0" dirty="0" smtClean="0"/>
                        <a:t> in EECRJ</a:t>
                      </a:r>
                      <a:endParaRPr lang="it-IT" b="0" noProof="0" dirty="0"/>
                    </a:p>
                  </a:txBody>
                  <a:tcPr/>
                </a:tc>
              </a:tr>
              <a:tr h="16935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ESREA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err="1" smtClean="0"/>
                        <a:t>European</a:t>
                      </a:r>
                      <a:r>
                        <a:rPr lang="it-IT" sz="1800" b="0" noProof="0" dirty="0" smtClean="0"/>
                        <a:t> Society for </a:t>
                      </a:r>
                      <a:r>
                        <a:rPr lang="it-IT" sz="1800" b="0" noProof="0" dirty="0" err="1" smtClean="0"/>
                        <a:t>Research</a:t>
                      </a:r>
                      <a:r>
                        <a:rPr lang="it-IT" sz="1800" b="0" noProof="0" dirty="0" smtClean="0"/>
                        <a:t> on the </a:t>
                      </a:r>
                      <a:r>
                        <a:rPr lang="it-IT" sz="1800" b="0" noProof="0" dirty="0" err="1" smtClean="0"/>
                        <a:t>Education</a:t>
                      </a:r>
                      <a:r>
                        <a:rPr lang="it-IT" sz="1800" b="0" noProof="0" dirty="0" smtClean="0"/>
                        <a:t> of </a:t>
                      </a:r>
                      <a:r>
                        <a:rPr lang="it-IT" sz="1800" b="0" noProof="0" dirty="0" err="1" smtClean="0"/>
                        <a:t>Adults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b="0" noProof="0" dirty="0" smtClean="0"/>
                        <a:t>Conferenze triennali</a:t>
                      </a:r>
                      <a:r>
                        <a:rPr lang="it-IT" b="0" baseline="0" noProof="0" dirty="0" smtClean="0"/>
                        <a:t> </a:t>
                      </a:r>
                    </a:p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b="0" baseline="0" noProof="0" dirty="0" smtClean="0"/>
                        <a:t>Best </a:t>
                      </a:r>
                      <a:r>
                        <a:rPr lang="it-IT" b="0" baseline="0" noProof="0" dirty="0" err="1" smtClean="0"/>
                        <a:t>paper</a:t>
                      </a:r>
                      <a:r>
                        <a:rPr lang="it-IT" b="0" baseline="0" noProof="0" dirty="0" smtClean="0"/>
                        <a:t> award; </a:t>
                      </a:r>
                      <a:r>
                        <a:rPr lang="it-IT" b="0" baseline="0" noProof="0" dirty="0" err="1" smtClean="0"/>
                        <a:t>Bursaries</a:t>
                      </a:r>
                      <a:r>
                        <a:rPr lang="it-IT" b="0" baseline="0" noProof="0" dirty="0" smtClean="0"/>
                        <a:t>; </a:t>
                      </a:r>
                      <a:r>
                        <a:rPr lang="it-IT" b="0" baseline="0" noProof="0" dirty="0" err="1" smtClean="0"/>
                        <a:t>Seasonal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baseline="0" noProof="0" dirty="0" err="1" smtClean="0"/>
                        <a:t>schools</a:t>
                      </a:r>
                      <a:endParaRPr lang="it-IT" b="0" baseline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>
                          <a:hlinkClick r:id="rId4"/>
                        </a:rPr>
                        <a:t>Networks </a:t>
                      </a:r>
                      <a:r>
                        <a:rPr lang="it-IT" b="0" noProof="0" dirty="0" smtClean="0"/>
                        <a:t>(12)</a:t>
                      </a:r>
                      <a:endParaRPr lang="it-IT" b="0" noProof="0" dirty="0"/>
                    </a:p>
                  </a:txBody>
                  <a:tcPr/>
                </a:tc>
              </a:tr>
              <a:tr h="12906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CESE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noProof="0" dirty="0" smtClean="0"/>
                        <a:t>Comparative </a:t>
                      </a:r>
                      <a:r>
                        <a:rPr lang="it-IT" sz="1800" b="0" noProof="0" dirty="0" err="1" smtClean="0"/>
                        <a:t>Education</a:t>
                      </a:r>
                      <a:r>
                        <a:rPr lang="it-IT" sz="1800" b="0" noProof="0" dirty="0" smtClean="0"/>
                        <a:t> Society of Europe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b="0" noProof="0" dirty="0" smtClean="0"/>
                        <a:t>Conferenze biennali</a:t>
                      </a:r>
                      <a:endParaRPr lang="it-IT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/>
                        <a:t>--</a:t>
                      </a:r>
                      <a:endParaRPr lang="it-IT" b="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10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968750"/>
            <a:ext cx="8229600" cy="2769990"/>
          </a:xfrm>
        </p:spPr>
        <p:txBody>
          <a:bodyPr/>
          <a:lstStyle/>
          <a:p>
            <a:r>
              <a:rPr lang="it-IT" smtClean="0"/>
              <a:t>L’operato dei networks/SIGs cambia a secondo del livello di:</a:t>
            </a:r>
          </a:p>
          <a:p>
            <a:endParaRPr lang="it-IT" smtClean="0"/>
          </a:p>
          <a:p>
            <a:pPr marL="285750" indent="-285750">
              <a:buFontTx/>
              <a:buChar char="-"/>
            </a:pPr>
            <a:r>
              <a:rPr lang="it-IT" smtClean="0"/>
              <a:t>Formalizzazione delle relazioni con la società ospitante</a:t>
            </a:r>
          </a:p>
          <a:p>
            <a:pPr marL="285750" indent="-285750">
              <a:buFontTx/>
              <a:buChar char="-"/>
            </a:pPr>
            <a:r>
              <a:rPr lang="it-IT" smtClean="0"/>
              <a:t>Obbligo o meno per i membri e/o partecipanti alle attività di essere affiliati alla società ospitante </a:t>
            </a:r>
          </a:p>
          <a:p>
            <a:pPr marL="285750" indent="-285750">
              <a:buFontTx/>
              <a:buChar char="-"/>
            </a:pPr>
            <a:r>
              <a:rPr lang="it-IT" smtClean="0"/>
              <a:t>Regolarità della membership nel tempo</a:t>
            </a:r>
          </a:p>
          <a:p>
            <a:pPr marL="285750" indent="-285750">
              <a:buFontTx/>
              <a:buChar char="-"/>
            </a:pPr>
            <a:r>
              <a:rPr lang="it-IT" smtClean="0"/>
              <a:t>Livello di attivismo dei suo membri (inclusi i convenors/coordinatori)</a:t>
            </a:r>
          </a:p>
          <a:p>
            <a:pPr marL="285750" indent="-285750">
              <a:buFontTx/>
              <a:buChar char="-"/>
            </a:pPr>
            <a:endParaRPr lang="it-IT" smtClean="0"/>
          </a:p>
          <a:p>
            <a:pPr marL="285750" indent="-285750">
              <a:buFontTx/>
              <a:buChar char="-"/>
            </a:pPr>
            <a:endParaRPr lang="it-IT" smtClean="0"/>
          </a:p>
          <a:p>
            <a:endParaRPr lang="it-IT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85094"/>
              </p:ext>
            </p:extLst>
          </p:nvPr>
        </p:nvGraphicFramePr>
        <p:xfrm>
          <a:off x="381000" y="234950"/>
          <a:ext cx="8458200" cy="352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895600"/>
                <a:gridCol w="2819400"/>
                <a:gridCol w="2743200"/>
              </a:tblGrid>
              <a:tr h="68580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noProof="0" dirty="0" smtClean="0"/>
                        <a:t>EERA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b="1" baseline="0" noProof="0" dirty="0" smtClean="0"/>
                        <a:t>EECERA Special </a:t>
                      </a:r>
                      <a:r>
                        <a:rPr lang="it-IT" b="1" baseline="0" noProof="0" dirty="0" err="1" smtClean="0"/>
                        <a:t>Interest</a:t>
                      </a:r>
                      <a:r>
                        <a:rPr lang="it-IT" b="1" baseline="0" noProof="0" dirty="0" smtClean="0"/>
                        <a:t> </a:t>
                      </a:r>
                      <a:r>
                        <a:rPr lang="it-IT" b="1" baseline="0" noProof="0" dirty="0" err="1" smtClean="0"/>
                        <a:t>Groups</a:t>
                      </a:r>
                      <a:endParaRPr lang="it-IT" b="1" baseline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baseline="0" noProof="0" dirty="0" smtClean="0"/>
                        <a:t>ESREA Networks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noProof="0" dirty="0" smtClean="0"/>
                    </a:p>
                  </a:txBody>
                  <a:tcPr/>
                </a:tc>
              </a:tr>
              <a:tr h="12906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noProof="0" dirty="0" smtClean="0"/>
                        <a:t>Collaborano</a:t>
                      </a:r>
                      <a:r>
                        <a:rPr lang="it-IT" b="0" baseline="0" noProof="0" dirty="0" smtClean="0"/>
                        <a:t> </a:t>
                      </a:r>
                      <a:r>
                        <a:rPr lang="it-IT" b="0" noProof="0" dirty="0" smtClean="0"/>
                        <a:t>all’organizzazione delle conferenze annuali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noProof="0" dirty="0" smtClean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noProof="0" dirty="0" smtClean="0"/>
                        <a:t>ERG</a:t>
                      </a:r>
                      <a:r>
                        <a:rPr lang="it-IT" b="0" baseline="0" noProof="0" dirty="0" smtClean="0"/>
                        <a:t> organizza una conferenza annuale in connessione con EERA/ECER, e sostiene l’integrazione dei ricercatori emergenti in altri network </a:t>
                      </a:r>
                      <a:endParaRPr lang="it-IT" b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it-IT" b="0" noProof="0" dirty="0" smtClean="0"/>
                        <a:t>Si incontrano</a:t>
                      </a:r>
                      <a:r>
                        <a:rPr lang="it-IT" b="0" baseline="0" noProof="0" dirty="0" smtClean="0"/>
                        <a:t> durante le conference EECERA annuali, e al di fuori di queste</a:t>
                      </a:r>
                      <a:endParaRPr lang="it-IT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noProof="0" dirty="0" smtClean="0"/>
                        <a:t>Svolgono attività indipendenti</a:t>
                      </a:r>
                      <a:r>
                        <a:rPr lang="it-IT" b="0" baseline="0" noProof="0" dirty="0" smtClean="0"/>
                        <a:t> quali:</a:t>
                      </a:r>
                    </a:p>
                    <a:p>
                      <a:endParaRPr lang="it-IT" b="0" baseline="0" noProof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0" baseline="0" noProof="0" dirty="0" smtClean="0"/>
                        <a:t>Conferenze (annuali/biennali) (es. Verona, giugno 2017; Torino, marzo 2018)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0" baseline="0" noProof="0" dirty="0" smtClean="0"/>
                        <a:t>Pubblicazioni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0" baseline="0" noProof="0" dirty="0" err="1" smtClean="0"/>
                        <a:t>Symposia</a:t>
                      </a:r>
                      <a:r>
                        <a:rPr lang="it-IT" b="0" baseline="0" noProof="0" dirty="0" smtClean="0"/>
                        <a:t> in conferenze triennali ESREA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749550"/>
            <a:ext cx="7467600" cy="2769989"/>
          </a:xfrm>
        </p:spPr>
        <p:txBody>
          <a:bodyPr/>
          <a:lstStyle/>
          <a:p>
            <a:pPr marL="285750" indent="-285750">
              <a:buFont typeface="Wingdings" charset="2"/>
              <a:buChar char="§"/>
            </a:pPr>
            <a:endParaRPr lang="it-IT" sz="2400" dirty="0" smtClean="0"/>
          </a:p>
          <a:p>
            <a:pPr marL="285750" indent="-285750">
              <a:buFont typeface="Wingdings" charset="2"/>
              <a:buChar char="§"/>
            </a:pPr>
            <a:r>
              <a:rPr lang="it-IT" sz="2400" dirty="0" smtClean="0"/>
              <a:t>Perché affiliarsi ad un Network/SIG?</a:t>
            </a:r>
          </a:p>
          <a:p>
            <a:pPr marL="285750" indent="-285750">
              <a:buFont typeface="Wingdings" charset="2"/>
              <a:buChar char="§"/>
            </a:pPr>
            <a:r>
              <a:rPr lang="it-IT" sz="2400" dirty="0" smtClean="0"/>
              <a:t>Come scegliere il Network/SIG ‘giusto’? Come prendervi parte attiva?</a:t>
            </a:r>
          </a:p>
          <a:p>
            <a:pPr marL="285750" indent="-285750">
              <a:buFont typeface="Wingdings" charset="2"/>
              <a:buChar char="§"/>
            </a:pPr>
            <a:r>
              <a:rPr lang="it-IT" sz="2400" dirty="0" smtClean="0"/>
              <a:t>Cosa si guadagna dall’affiliazione ad un Network/SIG? Cosa si può apportare all’interno nel Network/SIG?</a:t>
            </a:r>
          </a:p>
          <a:p>
            <a:pPr marL="285750" indent="-285750">
              <a:buFont typeface="Wingdings" charset="2"/>
              <a:buChar char="§"/>
            </a:pPr>
            <a:endParaRPr lang="it-IT" dirty="0" smtClean="0"/>
          </a:p>
          <a:p>
            <a:pPr marL="285750" indent="-285750">
              <a:buFont typeface="Wingdings" charset="2"/>
              <a:buChar char="§"/>
            </a:pPr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75895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WHY? HOW? WHAT FOR?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719104"/>
              </p:ext>
            </p:extLst>
          </p:nvPr>
        </p:nvGraphicFramePr>
        <p:xfrm>
          <a:off x="457200" y="387349"/>
          <a:ext cx="8305800" cy="5906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52900"/>
                <a:gridCol w="4152900"/>
              </a:tblGrid>
              <a:tr h="685801"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hlinkClick r:id="rId2"/>
                        </a:rPr>
                        <a:t>Marie </a:t>
                      </a:r>
                      <a:r>
                        <a:rPr lang="it-IT" noProof="0" dirty="0" err="1" smtClean="0">
                          <a:hlinkClick r:id="rId2"/>
                        </a:rPr>
                        <a:t>Skłodowska</a:t>
                      </a:r>
                      <a:r>
                        <a:rPr lang="it-IT" noProof="0" dirty="0" smtClean="0">
                          <a:hlinkClick r:id="rId2"/>
                        </a:rPr>
                        <a:t>-Curie </a:t>
                      </a:r>
                      <a:r>
                        <a:rPr lang="it-IT" noProof="0" dirty="0" err="1" smtClean="0">
                          <a:hlinkClick r:id="rId2"/>
                        </a:rPr>
                        <a:t>Individual</a:t>
                      </a:r>
                      <a:r>
                        <a:rPr lang="it-IT" noProof="0" dirty="0" smtClean="0">
                          <a:hlinkClick r:id="rId2"/>
                        </a:rPr>
                        <a:t> </a:t>
                      </a:r>
                      <a:r>
                        <a:rPr lang="it-IT" noProof="0" dirty="0" err="1" smtClean="0">
                          <a:hlinkClick r:id="rId2"/>
                        </a:rPr>
                        <a:t>Fellowship</a:t>
                      </a:r>
                      <a:endParaRPr lang="it-IT" noProof="0" dirty="0" smtClean="0"/>
                    </a:p>
                    <a:p>
                      <a:r>
                        <a:rPr lang="it-IT" noProof="0" dirty="0" smtClean="0"/>
                        <a:t>(</a:t>
                      </a:r>
                      <a:r>
                        <a:rPr lang="it-IT" noProof="0" dirty="0" err="1" smtClean="0"/>
                        <a:t>Research</a:t>
                      </a:r>
                      <a:r>
                        <a:rPr lang="it-IT" noProof="0" dirty="0" smtClean="0"/>
                        <a:t> Executive Agency)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>
                          <a:hlinkClick r:id="rId3"/>
                        </a:rPr>
                        <a:t>ERC </a:t>
                      </a:r>
                      <a:r>
                        <a:rPr lang="it-IT" sz="1800" b="1" noProof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Starting</a:t>
                      </a:r>
                      <a:r>
                        <a:rPr lang="it-IT" sz="1800" b="1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 Grant </a:t>
                      </a:r>
                      <a:endParaRPr lang="it-IT" sz="1800" b="1" noProof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it-IT" sz="1800" b="1" noProof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</a:t>
                      </a:r>
                      <a:r>
                        <a:rPr lang="it-IT" sz="1800" b="1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noProof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it-IT" sz="1800" b="1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noProof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Council</a:t>
                      </a:r>
                      <a:r>
                        <a:rPr lang="it-IT" sz="1800" b="1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noProof="0" dirty="0" smtClean="0">
                        <a:effectLst/>
                      </a:endParaRPr>
                    </a:p>
                  </a:txBody>
                  <a:tcPr/>
                </a:tc>
              </a:tr>
              <a:tr h="990601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Sostiene i</a:t>
                      </a:r>
                      <a:r>
                        <a:rPr lang="it-IT" baseline="0" noProof="0" dirty="0" smtClean="0"/>
                        <a:t> ricercatori/le ricercatrici </a:t>
                      </a:r>
                      <a:r>
                        <a:rPr lang="it-IT" noProof="0" dirty="0" smtClean="0"/>
                        <a:t>migliori e più promettenti,</a:t>
                      </a:r>
                      <a:r>
                        <a:rPr lang="it-IT" baseline="0" noProof="0" dirty="0" smtClean="0"/>
                        <a:t> può 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Sostiene l’eccellenza dei ricercatori al momento di</a:t>
                      </a:r>
                      <a:r>
                        <a:rPr lang="it-IT" baseline="0" noProof="0" dirty="0" smtClean="0"/>
                        <a:t> avviare il proprio team e/o programma di ricerca indipendente</a:t>
                      </a:r>
                      <a:endParaRPr lang="it-IT" noProof="0" dirty="0"/>
                    </a:p>
                  </a:txBody>
                  <a:tcPr/>
                </a:tc>
              </a:tr>
              <a:tr h="623446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Più di 4 anni</a:t>
                      </a:r>
                      <a:r>
                        <a:rPr lang="it-IT" baseline="0" noProof="0" dirty="0" smtClean="0"/>
                        <a:t> di esperienza o completato il dottorato di ricerca</a:t>
                      </a:r>
                    </a:p>
                    <a:p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2-7 anni esperienza post-dottorato</a:t>
                      </a:r>
                    </a:p>
                    <a:p>
                      <a:r>
                        <a:rPr lang="it-IT" noProof="0" dirty="0" smtClean="0"/>
                        <a:t>Almeno</a:t>
                      </a:r>
                      <a:r>
                        <a:rPr lang="it-IT" baseline="0" noProof="0" dirty="0" smtClean="0"/>
                        <a:t> 1 pubblicazione importante come autore principale (e senza supervisore)</a:t>
                      </a:r>
                    </a:p>
                  </a:txBody>
                  <a:tcPr/>
                </a:tc>
              </a:tr>
              <a:tr h="699834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Ente di ricerca in Europa</a:t>
                      </a:r>
                      <a:r>
                        <a:rPr lang="it-IT" baseline="0" noProof="0" dirty="0" smtClean="0"/>
                        <a:t> </a:t>
                      </a:r>
                      <a:r>
                        <a:rPr lang="it-IT" noProof="0" dirty="0" smtClean="0"/>
                        <a:t>(</a:t>
                      </a:r>
                      <a:r>
                        <a:rPr lang="it-IT" noProof="0" dirty="0" err="1" smtClean="0"/>
                        <a:t>European</a:t>
                      </a:r>
                      <a:r>
                        <a:rPr lang="it-IT" baseline="0" noProof="0" dirty="0" smtClean="0"/>
                        <a:t> </a:t>
                      </a:r>
                      <a:r>
                        <a:rPr lang="it-IT" baseline="0" noProof="0" dirty="0" err="1" smtClean="0"/>
                        <a:t>Fellowship</a:t>
                      </a:r>
                      <a:r>
                        <a:rPr lang="it-IT" baseline="0" noProof="0" dirty="0" smtClean="0"/>
                        <a:t>) o altrove (Global </a:t>
                      </a:r>
                      <a:r>
                        <a:rPr lang="it-IT" baseline="0" noProof="0" dirty="0" err="1" smtClean="0"/>
                        <a:t>Fellowship</a:t>
                      </a:r>
                      <a:r>
                        <a:rPr lang="it-IT" baseline="0" noProof="0" dirty="0" smtClean="0"/>
                        <a:t>)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Ente di ricerca pubblico/privato in EU-stato</a:t>
                      </a:r>
                      <a:r>
                        <a:rPr lang="it-IT" baseline="0" noProof="0" dirty="0" smtClean="0"/>
                        <a:t> membro o associato</a:t>
                      </a:r>
                      <a:endParaRPr lang="it-IT" noProof="0" dirty="0"/>
                    </a:p>
                  </a:txBody>
                  <a:tcPr/>
                </a:tc>
              </a:tr>
              <a:tr h="617868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PI è il sola/la sola a</a:t>
                      </a:r>
                      <a:r>
                        <a:rPr lang="it-IT" baseline="0" noProof="0" dirty="0" smtClean="0"/>
                        <a:t> realizzare le attività (ricerca e formazione)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/>
                        <a:t>PI può</a:t>
                      </a:r>
                      <a:r>
                        <a:rPr lang="it-IT" baseline="0" noProof="0" smtClean="0"/>
                        <a:t> impiegare altri ricercatori per la realizzazione del progetto</a:t>
                      </a:r>
                      <a:endParaRPr lang="it-IT" noProof="0"/>
                    </a:p>
                  </a:txBody>
                  <a:tcPr/>
                </a:tc>
              </a:tr>
              <a:tr h="66038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noProof="0" dirty="0" smtClean="0"/>
                        <a:t>Copertura costi diretti (100%) e parte di costi indiretti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Copertura costi diretti (100%) e parte di costi indiretti (25%)</a:t>
                      </a:r>
                      <a:endParaRPr lang="it-IT" noProof="0" dirty="0"/>
                    </a:p>
                  </a:txBody>
                  <a:tcPr/>
                </a:tc>
              </a:tr>
              <a:tr h="447029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Costi </a:t>
                      </a:r>
                      <a:r>
                        <a:rPr lang="it-IT" noProof="0" dirty="0" err="1" smtClean="0"/>
                        <a:t>pre</a:t>
                      </a:r>
                      <a:r>
                        <a:rPr lang="it-IT" noProof="0" dirty="0" smtClean="0"/>
                        <a:t>-definiti sulla base del paese x 1-2 (</a:t>
                      </a:r>
                      <a:r>
                        <a:rPr lang="it-IT" noProof="0" dirty="0" err="1" smtClean="0"/>
                        <a:t>European</a:t>
                      </a:r>
                      <a:r>
                        <a:rPr lang="it-IT" noProof="0" dirty="0" smtClean="0"/>
                        <a:t>) o 2-3 anni (Global)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Massimo EUR 1 500 000 x 5 </a:t>
                      </a:r>
                      <a:r>
                        <a:rPr lang="en-US" sz="18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anni</a:t>
                      </a:r>
                      <a:endParaRPr lang="en-US" dirty="0" smtClean="0"/>
                    </a:p>
                  </a:txBody>
                  <a:tcPr/>
                </a:tc>
              </a:tr>
              <a:tr h="447029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Prossima</a:t>
                      </a:r>
                      <a:r>
                        <a:rPr lang="it-IT" baseline="0" noProof="0" dirty="0" smtClean="0"/>
                        <a:t> Call: probabilmente aprile 2018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Prossima</a:t>
                      </a:r>
                      <a:r>
                        <a:rPr lang="en-US" dirty="0" smtClean="0"/>
                        <a:t> Call:</a:t>
                      </a:r>
                      <a:r>
                        <a:rPr lang="en-US" baseline="0" dirty="0" smtClean="0"/>
                        <a:t> estate del 2017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650</Words>
  <Application>Microsoft Office PowerPoint</Application>
  <PresentationFormat>Personalizzato</PresentationFormat>
  <Paragraphs>90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Office Theme</vt:lpstr>
      <vt:lpstr>  Marcella Milana Università di Verona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12_Slide_Intestazione_Dip_Scienze_Umane_2016</dc:title>
  <dc:creator>s-amul-07-mi</dc:creator>
  <cp:lastModifiedBy>s-amul-07-mi</cp:lastModifiedBy>
  <cp:revision>71</cp:revision>
  <dcterms:created xsi:type="dcterms:W3CDTF">2016-03-04T10:50:57Z</dcterms:created>
  <dcterms:modified xsi:type="dcterms:W3CDTF">2017-07-07T11:44:12Z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2016-03-04T00:00:00Z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2016-03-04T00:00:00Z</vt:filetime>
  </property>
</Properties>
</file>